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0" r:id="rId3"/>
    <p:sldId id="286" r:id="rId4"/>
    <p:sldId id="285" r:id="rId5"/>
    <p:sldId id="262" r:id="rId6"/>
    <p:sldId id="263" r:id="rId7"/>
    <p:sldId id="264" r:id="rId8"/>
    <p:sldId id="266" r:id="rId9"/>
    <p:sldId id="282" r:id="rId10"/>
    <p:sldId id="28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EBFCD-A33D-4CE0-A52B-D9384E74837D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1A89C0-13AE-4DF0-9581-CF01F8F407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1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315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8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8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8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8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38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7587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buSzPts val="1300"/>
              <a:buFont typeface="Times New Roman"/>
              <a:buNone/>
            </a:pPr>
            <a:fld id="{00000000-1234-1234-1234-123412341234}" type="slidenum">
              <a:rPr lang="en-US" sz="130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buSzPts val="1300"/>
                <a:buFont typeface="Times New Roman"/>
                <a:buNone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20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50C27F-00C1-EA37-722E-ADFA5406F6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F09474-F597-F1BC-F11D-D3F26A45D3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20B5EB-9AD5-B56E-6738-28C4D179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5EB723-79CC-9D8C-98FC-01D88581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C2008-D851-F6AF-0048-8D01C62F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70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BB3B11-4F54-ADC6-C521-221228F77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D92EA69-993B-8A4A-FD0B-F7C9105A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14B261-87AD-200A-F8BC-DF957501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1A7BC1-BCAE-C590-5BEF-D9E770DDC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FA190-4759-7C76-D9D3-A730B84F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37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4851CF5-7262-F492-67CF-FE8936AA4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FEDF5C1-B601-2BD4-43E8-D7E7DB783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26F45-8F11-66B8-9820-230D99F6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4F2B2B-01CA-C35E-F3D4-DD736F165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FBCFC9-FA25-F3D4-6C44-A277A9860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36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Заголовок, клип и текст" type="clipArtAndTx">
  <p:cSld name="1_Заголовок, клип и текст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422408" y="8382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3" tIns="44694" rIns="89413" bIns="44694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>
            <a:spLocks noGrp="1"/>
          </p:cNvSpPr>
          <p:nvPr>
            <p:ph type="clipArt" idx="2"/>
          </p:nvPr>
        </p:nvSpPr>
        <p:spPr>
          <a:xfrm>
            <a:off x="1422408" y="2101850"/>
            <a:ext cx="50877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697794" y="2101850"/>
            <a:ext cx="50877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3" tIns="44694" rIns="89413" bIns="44694" anchor="t" anchorCtr="0">
            <a:noAutofit/>
          </a:bodyPr>
          <a:lstStyle>
            <a:lvl1pPr marL="450580" lvl="0" indent="-337933" algn="l" rtl="0">
              <a:lnSpc>
                <a:spcPct val="90000"/>
              </a:lnSpc>
              <a:spcBef>
                <a:spcPts val="98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01161" lvl="1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51742" lvl="2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02322" lvl="3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52900" lvl="4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03483" lvl="5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154062" lvl="6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04644" lvl="7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055225" lvl="8" indent="-337933" algn="l" rtl="0">
              <a:lnSpc>
                <a:spcPct val="90000"/>
              </a:lnSpc>
              <a:spcBef>
                <a:spcPts val="49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3" tIns="44694" rIns="89413" bIns="44694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1" y="635635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3" tIns="44694" rIns="89413" bIns="44694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413" tIns="44694" rIns="89413" bIns="44694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Times New Roman"/>
              <a:buNone/>
              <a:defRPr sz="1209" b="0" i="0" u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30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6C275-8B74-A735-6D64-BD2BF82B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0BCA8E-4A51-A8C1-A318-5B6835FD6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822469-E15C-6D5A-58B8-FE76BF815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36AF31-F455-9529-FDCA-B5A58CAEC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1945C-7BEF-F11C-35E1-0191259D1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3DD4A-108B-603D-1E46-5A279F4BD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28CBB4A-E76D-2402-3A99-719CFA94D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E73E02-676E-B986-DA32-74326270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E49DE-9F78-8521-C8D0-6FCE49B1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142E59-F71B-735F-3F71-00418147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540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4CA40E-3117-9874-24A4-508E398D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6480C99-4731-D13A-F18D-887629FF1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303E61-AE19-95A0-AD60-E1BE6661B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28AB-EFED-F75C-29E2-347784E5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6EEAC7-4085-EEE9-888C-0066E6DC8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58027B-21F4-E2C1-186F-0E891E6C9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48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7A9256-E2B7-52D3-94CE-3BA58612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73C578-FE9D-7083-8B28-0E668DB5F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C6A42B-21C8-E3E9-DB72-9DBC8424A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7BAEDC2-B677-7ABC-8829-7066C22A9A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B7664B-CB26-B77C-9F7E-0915BEF81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047754E-882F-FA6F-1A0B-65726F40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A5489D-A488-1C81-27B8-3CFF519F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76753B-223A-C5E5-3E0C-82B0D2BA0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83462-30BE-E726-8CCB-C34836B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B53B09-A0CA-46F9-2636-8420C1E1C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EAEC12-AAF6-747A-CA09-A8C2935FB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1BEF63-DEEB-4DE9-5037-2BCD1B12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5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F8EA3E1-2F2E-EEB9-D786-587CCB892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7ADABF-0C8C-D00F-391A-81F1006C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ADC249-2899-DC2D-66B7-9DE5D4DA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2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0A2A6-5572-A1C7-5102-F92423B43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C440C0-44B8-32E5-D05E-12E78484C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0992D4-31F8-D090-B7EA-8008B8156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4D782D-91D8-EAFE-5DCE-AA435792B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DACC91-2C78-D969-1D4B-256AB2A23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500849-4EEB-E673-699F-D10191225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4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3DC13-9846-F2C0-632E-FBAF53A34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6C68A0-3B44-7743-B609-16AA63DF42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663283-4A8A-7C09-9E98-CFE5D5AC5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49F570-FD2B-8851-1E6E-5BE41449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C6EB2D-F1C8-1C21-2D86-1D57A70E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80CBD3-322E-35D2-A7A1-31D53429C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66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03F36-9F72-E4E1-EC8F-5376D21E8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22981-647B-3BF1-50CF-38BBEE4F5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8B486-A7D7-3A6A-E20A-61CB689B35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811B5-9B2A-46EF-B60B-09BE29E35EFC}" type="datetimeFigureOut">
              <a:rPr lang="ru-RU" smtClean="0"/>
              <a:t>18.09.2024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159FD-3E2F-A053-CAB0-3A2B92B40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B6CD18-339D-1B89-33B6-52CA1C3508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BC02-4833-4750-8FB4-089837B0B1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493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u-center.info/" TargetMode="External"/><Relationship Id="rId4" Type="http://schemas.openxmlformats.org/officeDocument/2006/relationships/hyperlink" Target="https://shop.christmas-plus.ru/" TargetMode="External"/><Relationship Id="rId9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" y="0"/>
            <a:ext cx="12193691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C52983-62C3-4A21-A744-0B11AF248872}"/>
              </a:ext>
            </a:extLst>
          </p:cNvPr>
          <p:cNvSpPr/>
          <p:nvPr/>
        </p:nvSpPr>
        <p:spPr>
          <a:xfrm>
            <a:off x="3259185" y="431257"/>
            <a:ext cx="8628063" cy="444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2" tIns="35825" rIns="71652" bIns="35825" rtlCol="0" anchor="ctr"/>
          <a:lstStyle/>
          <a:p>
            <a:pPr algn="ctr" defTabSz="716531">
              <a:buClr>
                <a:srgbClr val="000000"/>
              </a:buClr>
            </a:pPr>
            <a:endParaRPr lang="ru-RU" sz="1108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73D63217-B42F-43C7-8933-4390AFB0F3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984" y="1773210"/>
            <a:ext cx="9290098" cy="2591126"/>
          </a:xfrm>
        </p:spPr>
        <p:txBody>
          <a:bodyPr anchor="ctr">
            <a:noAutofit/>
          </a:bodyPr>
          <a:lstStyle/>
          <a:p>
            <a:pPr algn="ctr"/>
            <a:r>
              <a:rPr lang="ru-RU" sz="4031" b="1" dirty="0">
                <a:solidFill>
                  <a:schemeClr val="bg1"/>
                </a:solidFill>
                <a:ea typeface="Cambria" panose="02040503050406030204" pitchFamily="18" charset="0"/>
              </a:rPr>
              <a:t>Экспресс анализ мёда и воска с применением готовых решений</a:t>
            </a:r>
            <a:br>
              <a:rPr lang="ru-RU" sz="4031" b="1" dirty="0">
                <a:solidFill>
                  <a:schemeClr val="bg1"/>
                </a:solidFill>
                <a:ea typeface="Cambria" panose="02040503050406030204" pitchFamily="18" charset="0"/>
              </a:rPr>
            </a:br>
            <a:r>
              <a:rPr lang="ru-RU" sz="4031" b="1" dirty="0">
                <a:solidFill>
                  <a:schemeClr val="bg1"/>
                </a:solidFill>
                <a:ea typeface="Cambria" panose="02040503050406030204" pitchFamily="18" charset="0"/>
              </a:rPr>
              <a:t>ГК «Крисмас»</a:t>
            </a:r>
            <a:endParaRPr lang="ru-RU" sz="403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mbria" panose="020405030504060302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80CA815-E05C-411E-808F-E24AF1ED8CD2}"/>
              </a:ext>
            </a:extLst>
          </p:cNvPr>
          <p:cNvSpPr/>
          <p:nvPr/>
        </p:nvSpPr>
        <p:spPr>
          <a:xfrm>
            <a:off x="3259153" y="4466182"/>
            <a:ext cx="8011587" cy="13624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1652" tIns="35825" rIns="71652" bIns="35825" rtlCol="0" anchor="t"/>
          <a:lstStyle/>
          <a:p>
            <a:pPr defTabSz="716531">
              <a:buClr>
                <a:srgbClr val="000000"/>
              </a:buClr>
            </a:pPr>
            <a:r>
              <a:rPr lang="ru-RU" sz="1612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sym typeface="Arial"/>
              </a:rPr>
              <a:t>Орликова Евгения Константиновна, </a:t>
            </a:r>
          </a:p>
          <a:p>
            <a:pPr defTabSz="716531">
              <a:buClr>
                <a:srgbClr val="000000"/>
              </a:buClr>
            </a:pPr>
            <a:r>
              <a:rPr lang="ru-RU" sz="1612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sym typeface="Arial"/>
              </a:rPr>
              <a:t>заместитель руководителя учебного центра </a:t>
            </a:r>
          </a:p>
          <a:p>
            <a:pPr defTabSz="716531">
              <a:buClr>
                <a:srgbClr val="000000"/>
              </a:buClr>
            </a:pPr>
            <a:r>
              <a:rPr lang="ru-RU" sz="1612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sym typeface="Arial"/>
              </a:rPr>
              <a:t>группы компаний «Крисмас», канд. </a:t>
            </a:r>
            <a:r>
              <a:rPr lang="ru-RU" sz="1612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sym typeface="Arial"/>
              </a:rPr>
              <a:t>пед</a:t>
            </a:r>
            <a:r>
              <a:rPr lang="ru-RU" sz="1612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" panose="02040503050406030204" pitchFamily="18" charset="0"/>
                <a:sym typeface="Arial"/>
              </a:rPr>
              <a:t>. наук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8518" y="321721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</p:spTree>
    <p:extLst>
      <p:ext uri="{BB962C8B-B14F-4D97-AF65-F5344CB8AC3E}">
        <p14:creationId xmlns:p14="http://schemas.microsoft.com/office/powerpoint/2010/main" val="147974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0"/>
            <a:ext cx="12193691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34770" y="2272455"/>
            <a:ext cx="3411355" cy="1266463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ctr" defTabSz="716531">
              <a:buClr>
                <a:srgbClr val="000000"/>
              </a:buClr>
            </a:pPr>
            <a:r>
              <a:rPr lang="ru-RU" sz="1108" b="1" u="sng" kern="0" dirty="0">
                <a:solidFill>
                  <a:srgbClr val="FFFFFF"/>
                </a:solidFill>
                <a:cs typeface="Arial"/>
                <a:sym typeface="Arial"/>
              </a:rPr>
              <a:t>Отдел продаж ГК «</a:t>
            </a:r>
            <a:r>
              <a:rPr lang="ru-RU" sz="1108" b="1" u="sng" kern="0" dirty="0" err="1">
                <a:solidFill>
                  <a:srgbClr val="FFFFFF"/>
                </a:solidFill>
                <a:cs typeface="Arial"/>
                <a:sym typeface="Arial"/>
              </a:rPr>
              <a:t>Крисмас</a:t>
            </a:r>
            <a:r>
              <a:rPr lang="ru-RU" sz="1108" b="1" u="sng" kern="0" dirty="0">
                <a:solidFill>
                  <a:srgbClr val="FFFFFF"/>
                </a:solidFill>
                <a:cs typeface="Arial"/>
                <a:sym typeface="Arial"/>
              </a:rPr>
              <a:t>»</a:t>
            </a:r>
          </a:p>
          <a:p>
            <a:pPr algn="ctr" defTabSz="716531">
              <a:buClr>
                <a:srgbClr val="000000"/>
              </a:buClr>
            </a:pP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191119 Санкт-Петербург, 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ул. Константина </a:t>
            </a:r>
            <a:r>
              <a:rPr lang="ru-RU" sz="1108" b="1" kern="0" dirty="0" err="1">
                <a:solidFill>
                  <a:srgbClr val="FFFFFF"/>
                </a:solidFill>
                <a:cs typeface="Arial"/>
                <a:sym typeface="Arial"/>
              </a:rPr>
              <a:t>Заслонова</a:t>
            </a: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, д. 6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 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E-</a:t>
            </a:r>
            <a:r>
              <a:rPr lang="ru-RU" sz="1108" b="1" kern="0" dirty="0" err="1">
                <a:solidFill>
                  <a:srgbClr val="FFFFFF"/>
                </a:solidFill>
                <a:cs typeface="Arial"/>
                <a:sym typeface="Arial"/>
              </a:rPr>
              <a:t>mail</a:t>
            </a: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: info@christmas-plus.ru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24459" y="2272471"/>
            <a:ext cx="3048002" cy="17782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ctr" defTabSz="716531">
              <a:buClr>
                <a:srgbClr val="000000"/>
              </a:buClr>
            </a:pPr>
            <a:r>
              <a:rPr lang="ru-RU" sz="1108" b="1" u="sng" kern="0" dirty="0">
                <a:solidFill>
                  <a:srgbClr val="FFFFFF"/>
                </a:solidFill>
                <a:cs typeface="Arial"/>
                <a:sym typeface="Arial"/>
              </a:rPr>
              <a:t>Отдел продаж в Москве</a:t>
            </a:r>
          </a:p>
          <a:p>
            <a:pPr algn="ctr" defTabSz="716531">
              <a:buClr>
                <a:srgbClr val="000000"/>
              </a:buClr>
            </a:pP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127247 г. Москва, 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Дмитровское шоссе, 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д. 96, корп. 2</a:t>
            </a:r>
          </a:p>
          <a:p>
            <a:pPr algn="ctr" defTabSz="716531">
              <a:buClr>
                <a:srgbClr val="000000"/>
              </a:buClr>
            </a:pP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E-</a:t>
            </a:r>
            <a:r>
              <a:rPr lang="ru-RU" sz="1108" b="1" kern="0" dirty="0" err="1">
                <a:solidFill>
                  <a:srgbClr val="FFFFFF"/>
                </a:solidFill>
                <a:cs typeface="Arial"/>
                <a:sym typeface="Arial"/>
              </a:rPr>
              <a:t>mail</a:t>
            </a: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: 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n-chernyh@christmas-plus.ru, </a:t>
            </a:r>
          </a:p>
          <a:p>
            <a:pPr algn="ctr" defTabSz="716531">
              <a:buClr>
                <a:srgbClr val="000000"/>
              </a:buClr>
            </a:pP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Сайт: ecologlab.ru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42068" y="5443060"/>
          <a:ext cx="2871641" cy="94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3" imgW="3960607" imgH="1353273" progId="CorelDraw.Graphic.19">
                  <p:embed/>
                </p:oleObj>
              </mc:Choice>
              <mc:Fallback>
                <p:oleObj name="CorelDRAW" r:id="rId3" imgW="3960607" imgH="1353273" progId="CorelDraw.Graphic.19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068" y="5443060"/>
                        <a:ext cx="2871641" cy="944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096274" y="1500027"/>
            <a:ext cx="3616410" cy="506694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ctr" defTabSz="716531">
              <a:buClr>
                <a:srgbClr val="000000"/>
              </a:buClr>
            </a:pPr>
            <a:r>
              <a:rPr lang="ru-RU" sz="2822" b="1" kern="0" dirty="0">
                <a:solidFill>
                  <a:srgbClr val="FFFFFF"/>
                </a:solidFill>
                <a:cs typeface="Arial"/>
                <a:sym typeface="Arial"/>
              </a:rPr>
              <a:t>КОНТАКТЫ: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286" y="321689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13712" y="5382636"/>
            <a:ext cx="8954798" cy="956305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ctr" defTabSz="716531">
              <a:buClr>
                <a:srgbClr val="000000"/>
              </a:buClr>
            </a:pPr>
            <a:r>
              <a:rPr lang="en-US" sz="1915" b="1" kern="0" dirty="0">
                <a:solidFill>
                  <a:srgbClr val="FFFFFF"/>
                </a:solidFill>
                <a:cs typeface="Arial"/>
                <a:sym typeface="Arial"/>
              </a:rPr>
              <a:t>shop.christmas-plus.ru</a:t>
            </a:r>
            <a:r>
              <a:rPr lang="ru-RU" sz="1915" b="1" kern="0" dirty="0">
                <a:solidFill>
                  <a:srgbClr val="FFFFFF"/>
                </a:solidFill>
                <a:cs typeface="Arial"/>
                <a:sym typeface="Arial"/>
              </a:rPr>
              <a:t>   </a:t>
            </a:r>
            <a:r>
              <a:rPr lang="en-US" sz="1915" b="1" kern="0" dirty="0">
                <a:solidFill>
                  <a:srgbClr val="FFFFFF"/>
                </a:solidFill>
                <a:cs typeface="Arial"/>
                <a:sym typeface="Arial"/>
              </a:rPr>
              <a:t>christmas-plus.ru</a:t>
            </a:r>
            <a:r>
              <a:rPr lang="ru-RU" sz="1915" b="1" kern="0" dirty="0">
                <a:solidFill>
                  <a:srgbClr val="FFFFFF"/>
                </a:solidFill>
                <a:cs typeface="Arial"/>
                <a:sym typeface="Arial"/>
              </a:rPr>
              <a:t>    крисмас.рф</a:t>
            </a:r>
          </a:p>
          <a:p>
            <a:pPr algn="ctr" defTabSz="716531">
              <a:buClr>
                <a:srgbClr val="000000"/>
              </a:buClr>
            </a:pPr>
            <a:r>
              <a:rPr lang="en-US" sz="1915" b="1" kern="0" dirty="0">
                <a:solidFill>
                  <a:srgbClr val="FFFFFF"/>
                </a:solidFill>
                <a:cs typeface="Arial"/>
                <a:sym typeface="Arial"/>
              </a:rPr>
              <a:t>u-center.info</a:t>
            </a:r>
          </a:p>
          <a:p>
            <a:pPr algn="ctr" defTabSz="716531">
              <a:buClr>
                <a:srgbClr val="000000"/>
              </a:buClr>
            </a:pPr>
            <a:endParaRPr lang="ru-RU" sz="1915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86151" y="4806462"/>
            <a:ext cx="8486290" cy="367001"/>
          </a:xfrm>
          <a:prstGeom prst="rect">
            <a:avLst/>
          </a:prstGeom>
        </p:spPr>
        <p:txBody>
          <a:bodyPr wrap="square" lIns="71652" tIns="35825" rIns="71652" bIns="35825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ru-RU" sz="1915" b="1" u="sng" kern="0" dirty="0">
                <a:solidFill>
                  <a:srgbClr val="FFFFFF"/>
                </a:solidFill>
                <a:cs typeface="Arial"/>
                <a:sym typeface="Arial"/>
              </a:rPr>
              <a:t>Тел.: 8 (800) 302-92-25 (бесплатный звонок по России)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29531" y="2267522"/>
            <a:ext cx="3583127" cy="1266463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ctr" defTabSz="716531">
              <a:buClr>
                <a:srgbClr val="000000"/>
              </a:buClr>
            </a:pPr>
            <a:r>
              <a:rPr lang="ru-RU" sz="1108" b="1" u="sng" kern="0" dirty="0">
                <a:solidFill>
                  <a:srgbClr val="FFFFFF"/>
                </a:solidFill>
                <a:cs typeface="Arial"/>
                <a:sym typeface="Arial"/>
              </a:rPr>
              <a:t>Производственно-лабораторный </a:t>
            </a:r>
          </a:p>
          <a:p>
            <a:pPr algn="ctr" defTabSz="716531">
              <a:buClr>
                <a:srgbClr val="000000"/>
              </a:buClr>
            </a:pPr>
            <a:r>
              <a:rPr lang="ru-RU" sz="1108" b="1" u="sng" kern="0" dirty="0">
                <a:solidFill>
                  <a:srgbClr val="FFFFFF"/>
                </a:solidFill>
                <a:cs typeface="Arial"/>
                <a:sym typeface="Arial"/>
              </a:rPr>
              <a:t>комплекс ГК «</a:t>
            </a:r>
            <a:r>
              <a:rPr lang="ru-RU" sz="1108" b="1" u="sng" kern="0" dirty="0" err="1">
                <a:solidFill>
                  <a:srgbClr val="FFFFFF"/>
                </a:solidFill>
                <a:cs typeface="Arial"/>
                <a:sym typeface="Arial"/>
              </a:rPr>
              <a:t>Крисмас</a:t>
            </a:r>
            <a:r>
              <a:rPr lang="ru-RU" sz="1108" b="1" u="sng" kern="0" dirty="0">
                <a:solidFill>
                  <a:srgbClr val="FFFFFF"/>
                </a:solidFill>
                <a:cs typeface="Arial"/>
                <a:sym typeface="Arial"/>
              </a:rPr>
              <a:t>»</a:t>
            </a:r>
          </a:p>
          <a:p>
            <a:pPr algn="ctr" defTabSz="716531">
              <a:buClr>
                <a:srgbClr val="000000"/>
              </a:buClr>
            </a:pPr>
            <a:endParaRPr lang="ru-RU" sz="1108" b="1" u="sng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191180 Санкт-Петербург, </a:t>
            </a:r>
            <a:b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</a:b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наб. реки Фонтанки, д. 102</a:t>
            </a:r>
          </a:p>
          <a:p>
            <a:pPr algn="ctr" defTabSz="716531">
              <a:buClr>
                <a:srgbClr val="000000"/>
              </a:buClr>
            </a:pP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  <a:p>
            <a:pPr algn="ctr" defTabSz="716531">
              <a:buClr>
                <a:srgbClr val="000000"/>
              </a:buClr>
            </a:pPr>
            <a:r>
              <a:rPr lang="en-US" sz="1108" b="1" kern="0" dirty="0">
                <a:solidFill>
                  <a:srgbClr val="FFFFFF"/>
                </a:solidFill>
                <a:cs typeface="Arial"/>
                <a:sym typeface="Arial"/>
              </a:rPr>
              <a:t>E-mail: f102@</a:t>
            </a:r>
            <a:r>
              <a:rPr lang="ru-RU" sz="1108" b="1" kern="0" dirty="0">
                <a:solidFill>
                  <a:srgbClr val="FFFFFF"/>
                </a:solidFill>
                <a:cs typeface="Arial"/>
                <a:sym typeface="Arial"/>
              </a:rPr>
              <a:t>с</a:t>
            </a:r>
            <a:r>
              <a:rPr lang="en-US" sz="1108" b="1" kern="0" dirty="0">
                <a:solidFill>
                  <a:srgbClr val="FFFFFF"/>
                </a:solidFill>
                <a:cs typeface="Arial"/>
                <a:sym typeface="Arial"/>
              </a:rPr>
              <a:t>hristmas-plus.ru</a:t>
            </a:r>
            <a:endParaRPr lang="ru-RU" sz="1108" b="1" kern="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5448102" y="477465"/>
          <a:ext cx="1515122" cy="466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5" imgW="7957073" imgH="2544791" progId="CorelDraw.Graphic.19">
                  <p:embed/>
                </p:oleObj>
              </mc:Choice>
              <mc:Fallback>
                <p:oleObj name="CorelDRAW" r:id="rId5" imgW="7957073" imgH="2544791" progId="CorelDraw.Graphic.19">
                  <p:embed/>
                  <p:pic>
                    <p:nvPicPr>
                      <p:cNvPr id="19" name="Объект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48102" y="477465"/>
                        <a:ext cx="1515122" cy="46663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048778" y="367249"/>
            <a:ext cx="2227344" cy="537589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605" kern="0" dirty="0">
                <a:solidFill>
                  <a:srgbClr val="000000"/>
                </a:solidFill>
                <a:cs typeface="Arial"/>
                <a:sym typeface="Arial"/>
              </a:rPr>
              <a:t>Система менеджмента качества организации сертифицирована на соответствие требованиям международного стандарта </a:t>
            </a:r>
          </a:p>
          <a:p>
            <a:pPr defTabSz="716531">
              <a:buClr>
                <a:srgbClr val="000000"/>
              </a:buClr>
            </a:pPr>
            <a:r>
              <a:rPr lang="ru-RU" sz="605" kern="0" dirty="0">
                <a:solidFill>
                  <a:srgbClr val="000000"/>
                </a:solidFill>
                <a:cs typeface="Arial"/>
                <a:sym typeface="Arial"/>
              </a:rPr>
              <a:t>ISO 9001и национального стандарта </a:t>
            </a:r>
          </a:p>
          <a:p>
            <a:pPr defTabSz="716531">
              <a:buClr>
                <a:srgbClr val="000000"/>
              </a:buClr>
            </a:pPr>
            <a:r>
              <a:rPr lang="ru-RU" sz="605" kern="0" dirty="0">
                <a:solidFill>
                  <a:srgbClr val="000000"/>
                </a:solidFill>
                <a:cs typeface="Arial"/>
                <a:sym typeface="Arial"/>
              </a:rPr>
              <a:t>ГОСТ Р ИСО 9001-2015.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5029200" y="2267505"/>
            <a:ext cx="0" cy="21979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8820152" y="2267505"/>
            <a:ext cx="0" cy="219794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-1691" y="0"/>
            <a:ext cx="12193691" cy="11311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C52983-62C3-4A21-A744-0B11AF248872}"/>
              </a:ext>
            </a:extLst>
          </p:cNvPr>
          <p:cNvSpPr/>
          <p:nvPr/>
        </p:nvSpPr>
        <p:spPr>
          <a:xfrm>
            <a:off x="3259185" y="431257"/>
            <a:ext cx="8628063" cy="444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2" tIns="35825" rIns="71652" bIns="35825" rtlCol="0" anchor="ctr"/>
          <a:lstStyle/>
          <a:p>
            <a:pPr algn="ctr" defTabSz="716531">
              <a:buClr>
                <a:srgbClr val="000000"/>
              </a:buClr>
            </a:pPr>
            <a:endParaRPr lang="ru-RU" sz="1108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8518" y="321721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E66542B-9A38-44A0-8522-A8226E2DC2E1}"/>
              </a:ext>
            </a:extLst>
          </p:cNvPr>
          <p:cNvSpPr txBox="1">
            <a:spLocks/>
          </p:cNvSpPr>
          <p:nvPr/>
        </p:nvSpPr>
        <p:spPr>
          <a:xfrm>
            <a:off x="381613" y="1277387"/>
            <a:ext cx="11194742" cy="799297"/>
          </a:xfrm>
          <a:prstGeom prst="rect">
            <a:avLst/>
          </a:prstGeom>
        </p:spPr>
        <p:txBody>
          <a:bodyPr vert="horz" lIns="71652" tIns="35825" rIns="71652" bIns="35825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434" b="1" dirty="0">
                <a:solidFill>
                  <a:srgbClr val="0070C0"/>
                </a:solidFill>
                <a:sym typeface="Arial"/>
              </a:rPr>
              <a:t>Проблема качества мёда и воска</a:t>
            </a:r>
          </a:p>
        </p:txBody>
      </p:sp>
      <p:pic>
        <p:nvPicPr>
          <p:cNvPr id="5122" name="Picture 2" descr="http://qrcoder.ru/code/?https%3A%2F%2Fwww.apiworld.ru%2F1511951439.html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32" y="5090965"/>
            <a:ext cx="1406091" cy="140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1426" y="2076689"/>
            <a:ext cx="8437317" cy="372096"/>
          </a:xfrm>
          <a:prstGeom prst="rect">
            <a:avLst/>
          </a:prstGeom>
        </p:spPr>
        <p:txBody>
          <a:bodyPr wrap="square" lIns="92053" tIns="46027" rIns="92053" bIns="46027">
            <a:spAutoFit/>
          </a:bodyPr>
          <a:lstStyle/>
          <a:p>
            <a:r>
              <a:rPr lang="ru-RU" sz="1814" b="1" dirty="0">
                <a:solidFill>
                  <a:srgbClr val="1A1A1A"/>
                </a:solidFill>
                <a:latin typeface="PT Serif"/>
              </a:rPr>
              <a:t>Доля фальсификата в разных регионах колеблется от 30% до 70%.</a:t>
            </a:r>
            <a:endParaRPr lang="ru-RU" sz="1814" b="1" dirty="0"/>
          </a:p>
        </p:txBody>
      </p:sp>
      <p:pic>
        <p:nvPicPr>
          <p:cNvPr id="5126" name="Picture 6" descr="http://qrcoder.ru/code/?https%3A%2F%2Ftass.ru%2Fekonomika%2F3542884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26" y="1887071"/>
            <a:ext cx="1147508" cy="11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1620" y="5530904"/>
            <a:ext cx="8437317" cy="930382"/>
          </a:xfrm>
          <a:prstGeom prst="rect">
            <a:avLst/>
          </a:prstGeom>
        </p:spPr>
        <p:txBody>
          <a:bodyPr wrap="square" lIns="92053" tIns="46027" rIns="92053" bIns="46027">
            <a:spAutoFit/>
          </a:bodyPr>
          <a:lstStyle/>
          <a:p>
            <a:r>
              <a:rPr lang="ru-RU" sz="1814" b="1" dirty="0"/>
              <a:t>По основным показателям качества – около 4 тысяч рублей за каждый образец, по показателям безопасности - каждая тест-система на антибиотики стоит 35-50 тысяч рублей</a:t>
            </a:r>
            <a:r>
              <a:rPr lang="ru-RU" sz="1814" dirty="0"/>
              <a:t>.</a:t>
            </a:r>
          </a:p>
        </p:txBody>
      </p:sp>
      <p:pic>
        <p:nvPicPr>
          <p:cNvPr id="5128" name="Picture 8" descr="http://qrcoder.ru/code/?https%3A%2F%2Fvetandlife.ru%2Fsobytiya%2Fza-maskoj-kachestva-kakie-vidy-falsifikacii-meda-sushhestvujut-i-mozhet-li-pokupatel-samostoyatelno-opredelit-poddelku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798" y="1933928"/>
            <a:ext cx="1132246" cy="113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3" y="2652433"/>
            <a:ext cx="3738747" cy="2737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49222" y="3247613"/>
            <a:ext cx="4001370" cy="372096"/>
          </a:xfrm>
          <a:prstGeom prst="rect">
            <a:avLst/>
          </a:prstGeom>
          <a:noFill/>
        </p:spPr>
        <p:txBody>
          <a:bodyPr wrap="square" lIns="92053" tIns="46027" rIns="92053" bIns="46027" rtlCol="0">
            <a:spAutoFit/>
          </a:bodyPr>
          <a:lstStyle/>
          <a:p>
            <a:r>
              <a:rPr lang="ru-RU" sz="1814" b="1" dirty="0"/>
              <a:t>6 из 10 образцов  - подделка </a:t>
            </a:r>
            <a:r>
              <a:rPr lang="ru-RU" sz="1814" dirty="0"/>
              <a:t>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39509" y="3616390"/>
            <a:ext cx="3818287" cy="651239"/>
          </a:xfrm>
          <a:prstGeom prst="rect">
            <a:avLst/>
          </a:prstGeom>
          <a:noFill/>
        </p:spPr>
        <p:txBody>
          <a:bodyPr wrap="square" lIns="92053" tIns="46027" rIns="92053" bIns="46027" rtlCol="0">
            <a:spAutoFit/>
          </a:bodyPr>
          <a:lstStyle/>
          <a:p>
            <a:r>
              <a:rPr lang="ru-RU" sz="1814" dirty="0"/>
              <a:t>По материалам газеты «Петербургское качество»</a:t>
            </a:r>
          </a:p>
        </p:txBody>
      </p:sp>
      <p:pic>
        <p:nvPicPr>
          <p:cNvPr id="5131" name="Picture 11" descr="http://qrcoder.ru/code/?http%3A%2F%2Fpetkach.spb.ru%2Fnovosti%2F2248-mjod-shest-iz-desyati-obraztsov-poddelka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686" y="3413783"/>
            <a:ext cx="1161142" cy="116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58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87835" y="1397171"/>
            <a:ext cx="6095200" cy="1643749"/>
          </a:xfrm>
          <a:prstGeom prst="rect">
            <a:avLst/>
          </a:prstGeom>
        </p:spPr>
        <p:txBody>
          <a:bodyPr lIns="92053" tIns="46027" rIns="92053" bIns="46027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2015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физические лица;</a:t>
            </a:r>
          </a:p>
          <a:p>
            <a:pPr fontAlgn="base">
              <a:buFont typeface="Arial"/>
              <a:buChar char="•"/>
            </a:pPr>
            <a:r>
              <a:rPr lang="ru-RU" sz="2015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производители медовых десертов;</a:t>
            </a:r>
          </a:p>
          <a:p>
            <a:pPr fontAlgn="base">
              <a:buFont typeface="Arial"/>
              <a:buChar char="•"/>
            </a:pPr>
            <a:r>
              <a:rPr lang="ru-RU" sz="2015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пищеперерабатывающие предприятия;</a:t>
            </a:r>
          </a:p>
          <a:p>
            <a:pPr fontAlgn="base">
              <a:buFont typeface="Arial"/>
              <a:buChar char="•"/>
            </a:pPr>
            <a:r>
              <a:rPr lang="ru-RU" sz="2015" b="1" dirty="0">
                <a:solidFill>
                  <a:schemeClr val="accent1">
                    <a:lumMod val="50000"/>
                  </a:schemeClr>
                </a:solidFill>
                <a:latin typeface="Poppins"/>
              </a:rPr>
              <a:t>оптовые и розничные поставщики продуктов пчеловодства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786743"/>
              </p:ext>
            </p:extLst>
          </p:nvPr>
        </p:nvGraphicFramePr>
        <p:xfrm>
          <a:off x="798721" y="3429001"/>
          <a:ext cx="10366160" cy="2880894"/>
        </p:xfrm>
        <a:graphic>
          <a:graphicData uri="http://schemas.openxmlformats.org/drawingml/2006/table">
            <a:tbl>
              <a:tblPr/>
              <a:tblGrid>
                <a:gridCol w="5183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83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5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Тип исследования</a:t>
                      </a:r>
                      <a:endParaRPr lang="ru-RU" sz="1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CD6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dirty="0">
                          <a:solidFill>
                            <a:srgbClr val="FFFFFF"/>
                          </a:solidFill>
                          <a:effectLst/>
                          <a:latin typeface="inherit"/>
                        </a:rPr>
                        <a:t>Цена исследования в сертифицированной лаборатории</a:t>
                      </a:r>
                      <a:endParaRPr lang="ru-RU" sz="180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1CD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диастазное число в меде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от 1750 руб.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5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>
                          <a:effectLst/>
                        </a:rPr>
                        <a:t>редуцирующие сахара и сахароза в меде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от 6900 руб.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>
                          <a:effectLst/>
                        </a:rPr>
                        <a:t>влага в меде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от 875 руб.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50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>
                          <a:effectLst/>
                        </a:rPr>
                        <a:t>оксиметилфурфурол в меде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dirty="0">
                          <a:effectLst/>
                        </a:rPr>
                        <a:t>от 1500 руб.</a:t>
                      </a:r>
                    </a:p>
                  </a:txBody>
                  <a:tcPr marL="95987" marR="95987" marT="95987" marB="9598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0"/>
            <a:ext cx="12195200" cy="11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3696" y="377207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6155" y="1488475"/>
            <a:ext cx="4789321" cy="1333685"/>
          </a:xfrm>
          <a:prstGeom prst="rect">
            <a:avLst/>
          </a:prstGeom>
          <a:noFill/>
        </p:spPr>
        <p:txBody>
          <a:bodyPr wrap="square" lIns="92053" tIns="46027" rIns="92053" bIns="46027" rtlCol="0">
            <a:spAutoFit/>
          </a:bodyPr>
          <a:lstStyle/>
          <a:p>
            <a:r>
              <a:rPr lang="ru-RU" sz="4031" dirty="0"/>
              <a:t>Кому важна экспертиза мёда?</a:t>
            </a:r>
          </a:p>
        </p:txBody>
      </p:sp>
    </p:spTree>
    <p:extLst>
      <p:ext uri="{BB962C8B-B14F-4D97-AF65-F5344CB8AC3E}">
        <p14:creationId xmlns:p14="http://schemas.microsoft.com/office/powerpoint/2010/main" val="1772467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2957" y="1977691"/>
            <a:ext cx="6095200" cy="4435182"/>
          </a:xfrm>
          <a:prstGeom prst="rect">
            <a:avLst/>
          </a:prstGeom>
        </p:spPr>
        <p:txBody>
          <a:bodyPr lIns="92053" tIns="46027" rIns="92053" bIns="46027">
            <a:spAutoFit/>
          </a:bodyPr>
          <a:lstStyle/>
          <a:p>
            <a:pPr fontAlgn="base">
              <a:buFont typeface="Arial"/>
              <a:buChar char="•"/>
            </a:pPr>
            <a:r>
              <a:rPr lang="ru-RU" sz="2015" dirty="0">
                <a:latin typeface="Roboto"/>
              </a:rPr>
              <a:t>Покупатель приобрел некачественный товар. Для обращения в официальные органы ему необходимы доказательства недобросовестности продавца.</a:t>
            </a:r>
          </a:p>
          <a:p>
            <a:pPr fontAlgn="base">
              <a:buFont typeface="Arial"/>
              <a:buChar char="•"/>
            </a:pPr>
            <a:endParaRPr lang="ru-RU" sz="2015" dirty="0">
              <a:latin typeface="Roboto"/>
            </a:endParaRPr>
          </a:p>
          <a:p>
            <a:pPr fontAlgn="base">
              <a:buFont typeface="Arial"/>
              <a:buChar char="•"/>
            </a:pPr>
            <a:r>
              <a:rPr lang="ru-RU" sz="2015" dirty="0">
                <a:latin typeface="Roboto"/>
              </a:rPr>
              <a:t>Производителю или поставщику требуется получить сертификат для продажи.</a:t>
            </a:r>
          </a:p>
          <a:p>
            <a:pPr fontAlgn="base">
              <a:buFont typeface="Arial"/>
              <a:buChar char="•"/>
            </a:pPr>
            <a:endParaRPr lang="ru-RU" sz="2015" dirty="0">
              <a:latin typeface="Roboto"/>
            </a:endParaRPr>
          </a:p>
          <a:p>
            <a:pPr fontAlgn="base">
              <a:buFont typeface="Arial"/>
              <a:buChar char="•"/>
            </a:pPr>
            <a:r>
              <a:rPr lang="ru-RU" sz="2015" dirty="0">
                <a:latin typeface="Roboto"/>
              </a:rPr>
              <a:t>Проводится контроль технологического процесса производства товара.</a:t>
            </a:r>
          </a:p>
          <a:p>
            <a:pPr fontAlgn="base">
              <a:buFont typeface="Arial"/>
              <a:buChar char="•"/>
            </a:pPr>
            <a:endParaRPr lang="ru-RU" sz="2015" dirty="0">
              <a:latin typeface="Roboto"/>
            </a:endParaRPr>
          </a:p>
          <a:p>
            <a:pPr fontAlgn="base">
              <a:buFont typeface="Arial"/>
              <a:buChar char="•"/>
            </a:pPr>
            <a:r>
              <a:rPr lang="ru-RU" sz="2015" dirty="0">
                <a:latin typeface="Roboto"/>
              </a:rPr>
              <a:t>Потребитель хочет убедиться в качестве приобретаемой продукции, выбрать для себя лучшую марку.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0" y="1913"/>
            <a:ext cx="12195200" cy="113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205" y="407480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3696" y="377207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205" y="1258086"/>
            <a:ext cx="11764830" cy="589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25" b="1" dirty="0">
                <a:solidFill>
                  <a:srgbClr val="0070C0"/>
                </a:solidFill>
                <a:latin typeface="Calibri" panose="020F0502020204030204" pitchFamily="34" charset="0"/>
              </a:rPr>
              <a:t>Экспертиза мёда необходима в следующих случаях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5" y="2195387"/>
            <a:ext cx="5369837" cy="369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61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0" y="4631"/>
            <a:ext cx="12193691" cy="11311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C52983-62C3-4A21-A744-0B11AF248872}"/>
              </a:ext>
            </a:extLst>
          </p:cNvPr>
          <p:cNvSpPr/>
          <p:nvPr/>
        </p:nvSpPr>
        <p:spPr>
          <a:xfrm>
            <a:off x="3259185" y="431257"/>
            <a:ext cx="8628063" cy="444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2" tIns="35825" rIns="71652" bIns="35825" rtlCol="0" anchor="ctr"/>
          <a:lstStyle/>
          <a:p>
            <a:pPr algn="ctr" defTabSz="716531">
              <a:buClr>
                <a:srgbClr val="000000"/>
              </a:buClr>
            </a:pPr>
            <a:endParaRPr lang="ru-RU" sz="1108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8518" y="321721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259142"/>
            <a:ext cx="11887201" cy="887254"/>
          </a:xfrm>
        </p:spPr>
        <p:txBody>
          <a:bodyPr/>
          <a:lstStyle/>
          <a:p>
            <a:pPr algn="ctr">
              <a:spcBef>
                <a:spcPts val="786"/>
              </a:spcBef>
            </a:pPr>
            <a:r>
              <a:rPr lang="ru-RU" b="1" kern="1200" dirty="0">
                <a:solidFill>
                  <a:srgbClr val="0070C0"/>
                </a:solidFill>
                <a:ea typeface="+mn-ea"/>
                <a:cs typeface="+mn-cs"/>
              </a:rPr>
              <a:t>Готовые решения от ГК «Крисмас»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94F1D6D-DB12-44FA-9A63-78BAA968490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456" y="2216754"/>
            <a:ext cx="5023715" cy="2051371"/>
          </a:xfrm>
          <a:prstGeom prst="rect">
            <a:avLst/>
          </a:prstGeom>
        </p:spPr>
      </p:pic>
      <p:sp>
        <p:nvSpPr>
          <p:cNvPr id="13" name="Облачко с текстом: прямоугольное 17">
            <a:extLst>
              <a:ext uri="{FF2B5EF4-FFF2-40B4-BE49-F238E27FC236}">
                <a16:creationId xmlns:a16="http://schemas.microsoft.com/office/drawing/2014/main" id="{073CE6D3-9BA5-4B0E-9388-330E96C74767}"/>
              </a:ext>
            </a:extLst>
          </p:cNvPr>
          <p:cNvSpPr/>
          <p:nvPr/>
        </p:nvSpPr>
        <p:spPr>
          <a:xfrm>
            <a:off x="469334" y="4525899"/>
            <a:ext cx="2260726" cy="2117106"/>
          </a:xfrm>
          <a:prstGeom prst="wedgeRectCallout">
            <a:avLst>
              <a:gd name="adj1" fmla="val 35396"/>
              <a:gd name="adj2" fmla="val -67101"/>
            </a:avLst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71652" tIns="35825" rIns="71652" bIns="35825" rtlCol="0" anchor="ctr"/>
          <a:lstStyle/>
          <a:p>
            <a:pPr algn="ctr" defTabSz="716500">
              <a:defRPr/>
            </a:pPr>
            <a:r>
              <a:rPr lang="ru-RU" sz="1814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Методические пособия – руководства,  содержащие карты-инструкции для  выполнения  определений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BBD678-1BD1-4E15-9F91-38A4B396AE8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800000">
            <a:off x="3980417" y="4038500"/>
            <a:ext cx="3043784" cy="2037641"/>
          </a:xfrm>
          <a:prstGeom prst="rect">
            <a:avLst/>
          </a:prstGeom>
        </p:spPr>
      </p:pic>
      <p:sp>
        <p:nvSpPr>
          <p:cNvPr id="16" name="Облачко с текстом: прямоугольное 18">
            <a:extLst>
              <a:ext uri="{FF2B5EF4-FFF2-40B4-BE49-F238E27FC236}">
                <a16:creationId xmlns:a16="http://schemas.microsoft.com/office/drawing/2014/main" id="{20334163-1764-4737-AAAB-EF45136E0EEC}"/>
              </a:ext>
            </a:extLst>
          </p:cNvPr>
          <p:cNvSpPr/>
          <p:nvPr/>
        </p:nvSpPr>
        <p:spPr>
          <a:xfrm>
            <a:off x="5476897" y="2647466"/>
            <a:ext cx="2009775" cy="871351"/>
          </a:xfrm>
          <a:prstGeom prst="wedgeRectCallout">
            <a:avLst>
              <a:gd name="adj1" fmla="val -51165"/>
              <a:gd name="adj2" fmla="val 107763"/>
            </a:avLst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71652" tIns="35825" rIns="71652" bIns="35825" rtlCol="0" anchor="ctr"/>
          <a:lstStyle/>
          <a:p>
            <a:pPr algn="ctr" defTabSz="716500">
              <a:defRPr/>
            </a:pPr>
            <a:r>
              <a:rPr lang="ru-RU" sz="1814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Посуда и принадлежности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9B8868-362E-452B-A98F-AD3EBAD7EDE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524" y="2146403"/>
            <a:ext cx="3345426" cy="3312321"/>
          </a:xfrm>
          <a:prstGeom prst="rect">
            <a:avLst/>
          </a:prstGeom>
        </p:spPr>
      </p:pic>
      <p:sp>
        <p:nvSpPr>
          <p:cNvPr id="18" name="Облачко с текстом: прямоугольное 19">
            <a:extLst>
              <a:ext uri="{FF2B5EF4-FFF2-40B4-BE49-F238E27FC236}">
                <a16:creationId xmlns:a16="http://schemas.microsoft.com/office/drawing/2014/main" id="{3646D8DD-8469-4B71-82DE-8D19F184551D}"/>
              </a:ext>
            </a:extLst>
          </p:cNvPr>
          <p:cNvSpPr/>
          <p:nvPr/>
        </p:nvSpPr>
        <p:spPr>
          <a:xfrm>
            <a:off x="7486665" y="5781102"/>
            <a:ext cx="3867150" cy="589951"/>
          </a:xfrm>
          <a:prstGeom prst="wedgeRectCallout">
            <a:avLst>
              <a:gd name="adj1" fmla="val -9749"/>
              <a:gd name="adj2" fmla="val -110075"/>
            </a:avLst>
          </a:prstGeom>
          <a:solidFill>
            <a:srgbClr val="00B05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71652" tIns="35825" rIns="71652" bIns="35825" rtlCol="0" anchor="ctr"/>
          <a:lstStyle/>
          <a:p>
            <a:pPr algn="ctr" defTabSz="716500">
              <a:defRPr/>
            </a:pPr>
            <a:r>
              <a:rPr lang="ru-RU" sz="1814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Химические </a:t>
            </a:r>
            <a:r>
              <a:rPr lang="ru-RU" sz="1814" b="1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растворы и реагенты, тестовые </a:t>
            </a:r>
            <a:r>
              <a:rPr lang="ru-RU" sz="1814" dirty="0">
                <a:solidFill>
                  <a:prstClr val="white"/>
                </a:solidFill>
                <a:latin typeface="Calibri"/>
                <a:cs typeface="Arial"/>
                <a:sym typeface="Arial"/>
              </a:rPr>
              <a:t>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3757148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0" y="0"/>
            <a:ext cx="12193691" cy="11311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C52983-62C3-4A21-A744-0B11AF248872}"/>
              </a:ext>
            </a:extLst>
          </p:cNvPr>
          <p:cNvSpPr/>
          <p:nvPr/>
        </p:nvSpPr>
        <p:spPr>
          <a:xfrm>
            <a:off x="3259185" y="431257"/>
            <a:ext cx="8628063" cy="444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2" tIns="35825" rIns="71652" bIns="35825" rtlCol="0" anchor="ctr"/>
          <a:lstStyle/>
          <a:p>
            <a:pPr algn="ctr" defTabSz="716531">
              <a:buClr>
                <a:srgbClr val="000000"/>
              </a:buClr>
            </a:pPr>
            <a:endParaRPr lang="ru-RU" sz="1108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8518" y="321721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167297"/>
            <a:ext cx="12192001" cy="775700"/>
          </a:xfrm>
        </p:spPr>
        <p:txBody>
          <a:bodyPr/>
          <a:lstStyle/>
          <a:p>
            <a:pPr algn="ctr"/>
            <a:r>
              <a:rPr lang="ru-RU" sz="2418" b="1" dirty="0">
                <a:solidFill>
                  <a:srgbClr val="0070C0"/>
                </a:solidFill>
              </a:rPr>
              <a:t>Экспресс –лаборатория оценки качества мёда</a:t>
            </a:r>
          </a:p>
        </p:txBody>
      </p:sp>
      <p:pic>
        <p:nvPicPr>
          <p:cNvPr id="6146" name="Picture 2" descr="https://shop.christmas-plus.ru/upload/iblock/13a/13aeeb9c2eb9c39431278bec84768fc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1740656"/>
            <a:ext cx="4253265" cy="428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801" y="2049981"/>
            <a:ext cx="2196725" cy="287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39351" y="2439097"/>
            <a:ext cx="4934452" cy="2906355"/>
          </a:xfrm>
          <a:prstGeom prst="rect">
            <a:avLst/>
          </a:prstGeom>
        </p:spPr>
        <p:txBody>
          <a:bodyPr wrap="square" lIns="92053" tIns="46027" rIns="92053" bIns="46027">
            <a:spAutoFit/>
          </a:bodyPr>
          <a:lstStyle/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массовая доля воды; </a:t>
            </a:r>
          </a:p>
          <a:p>
            <a:pPr>
              <a:buFont typeface="Arial"/>
              <a:buChar char="•"/>
            </a:pPr>
            <a:r>
              <a:rPr lang="ru-RU" sz="1814" dirty="0" err="1">
                <a:solidFill>
                  <a:srgbClr val="000000"/>
                </a:solidFill>
                <a:latin typeface="Open Sans"/>
              </a:rPr>
              <a:t>диастазная</a:t>
            </a:r>
            <a:r>
              <a:rPr lang="ru-RU" sz="1814" dirty="0">
                <a:solidFill>
                  <a:srgbClr val="000000"/>
                </a:solidFill>
                <a:latin typeface="Open Sans"/>
              </a:rPr>
              <a:t> активность (диастазное число);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общая кислотность;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содержание </a:t>
            </a:r>
            <a:r>
              <a:rPr lang="ru-RU" sz="1814" dirty="0" err="1">
                <a:solidFill>
                  <a:srgbClr val="000000"/>
                </a:solidFill>
                <a:latin typeface="Open Sans"/>
              </a:rPr>
              <a:t>гидроксиметилфурфураля</a:t>
            </a:r>
            <a:r>
              <a:rPr lang="ru-RU" sz="1814" dirty="0">
                <a:solidFill>
                  <a:srgbClr val="000000"/>
                </a:solidFill>
                <a:latin typeface="Open Sans"/>
              </a:rPr>
              <a:t> (ГМФ);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проба на падь;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проба на сахарную патоку;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проба на крахмальную патоку;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проба на крахмал и муку.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65007" y="2033448"/>
            <a:ext cx="3899284" cy="372096"/>
          </a:xfrm>
          <a:prstGeom prst="rect">
            <a:avLst/>
          </a:prstGeom>
          <a:noFill/>
        </p:spPr>
        <p:txBody>
          <a:bodyPr wrap="square" lIns="92053" tIns="46027" rIns="92053" bIns="46027" rtlCol="0">
            <a:spAutoFit/>
          </a:bodyPr>
          <a:lstStyle/>
          <a:p>
            <a:r>
              <a:rPr lang="ru-RU" sz="1814" b="1" dirty="0">
                <a:solidFill>
                  <a:srgbClr val="FF0000"/>
                </a:solidFill>
              </a:rPr>
              <a:t>Определяемые показатели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4953" y="5605969"/>
            <a:ext cx="6530892" cy="651239"/>
          </a:xfrm>
          <a:prstGeom prst="rect">
            <a:avLst/>
          </a:prstGeom>
          <a:noFill/>
        </p:spPr>
        <p:txBody>
          <a:bodyPr wrap="square" lIns="92053" tIns="46027" rIns="92053" bIns="46027" rtlCol="0">
            <a:spAutoFit/>
          </a:bodyPr>
          <a:lstStyle/>
          <a:p>
            <a:pPr algn="ctr"/>
            <a:r>
              <a:rPr lang="ru-RU" sz="1814" b="1" dirty="0">
                <a:solidFill>
                  <a:srgbClr val="FF0000"/>
                </a:solidFill>
              </a:rPr>
              <a:t>Применяются </a:t>
            </a:r>
            <a:r>
              <a:rPr lang="ru-RU" sz="1814" b="1" dirty="0" err="1">
                <a:solidFill>
                  <a:srgbClr val="FF0000"/>
                </a:solidFill>
              </a:rPr>
              <a:t>ГОСТированные</a:t>
            </a:r>
            <a:r>
              <a:rPr lang="ru-RU" sz="1814" b="1" dirty="0">
                <a:solidFill>
                  <a:srgbClr val="FF0000"/>
                </a:solidFill>
              </a:rPr>
              <a:t> методы выполнения определений!!!</a:t>
            </a:r>
          </a:p>
        </p:txBody>
      </p:sp>
      <p:pic>
        <p:nvPicPr>
          <p:cNvPr id="6149" name="Picture 5" descr="http://qrcoder.ru/code/?https%3A%2F%2Fshop.christmas-plus.ru%2Fcatalog%2Flaboratorii_dlya_pishchevykh_proizvodstv%2Fekspress_laboratoriya_kontrol_kachestva_myeda%2F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758" y="127034"/>
            <a:ext cx="1132107" cy="11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79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0" y="-39214"/>
            <a:ext cx="12193691" cy="11311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C52983-62C3-4A21-A744-0B11AF248872}"/>
              </a:ext>
            </a:extLst>
          </p:cNvPr>
          <p:cNvSpPr/>
          <p:nvPr/>
        </p:nvSpPr>
        <p:spPr>
          <a:xfrm>
            <a:off x="3259185" y="431257"/>
            <a:ext cx="8628063" cy="444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2" tIns="35825" rIns="71652" bIns="35825" rtlCol="0" anchor="ctr"/>
          <a:lstStyle/>
          <a:p>
            <a:pPr algn="ctr" defTabSz="716531">
              <a:buClr>
                <a:srgbClr val="000000"/>
              </a:buClr>
            </a:pPr>
            <a:endParaRPr lang="ru-RU" sz="1108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18518" y="321721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1259153"/>
            <a:ext cx="12192001" cy="683844"/>
          </a:xfrm>
        </p:spPr>
        <p:txBody>
          <a:bodyPr/>
          <a:lstStyle/>
          <a:p>
            <a:pPr algn="ctr"/>
            <a:r>
              <a:rPr lang="ru-RU" altLang="ru-RU" sz="2822" b="1" dirty="0">
                <a:solidFill>
                  <a:schemeClr val="accent1"/>
                </a:solidFill>
              </a:rPr>
              <a:t>Экспресс-лаборатория определения подлинности пчелиного воска</a:t>
            </a:r>
            <a:endParaRPr lang="ru-RU" sz="2822" b="1" dirty="0">
              <a:solidFill>
                <a:schemeClr val="accent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4" y="1905125"/>
            <a:ext cx="4141854" cy="4426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133" y="1990795"/>
            <a:ext cx="2193313" cy="288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474751" y="2122824"/>
            <a:ext cx="3772455" cy="4031717"/>
          </a:xfrm>
          <a:prstGeom prst="rect">
            <a:avLst/>
          </a:prstGeom>
        </p:spPr>
        <p:txBody>
          <a:bodyPr wrap="square" lIns="92053" tIns="46027" rIns="92053" bIns="46027">
            <a:spAutoFit/>
          </a:bodyPr>
          <a:lstStyle/>
          <a:p>
            <a:pPr algn="ctr"/>
            <a:r>
              <a:rPr lang="ru-RU" sz="1814" b="1" dirty="0">
                <a:solidFill>
                  <a:srgbClr val="FF0000"/>
                </a:solidFill>
                <a:latin typeface="Open Sans"/>
              </a:rPr>
              <a:t>Экспресс-лаборатория позволяет определять следующие характеристики фальсификации пчелиного воска:</a:t>
            </a:r>
          </a:p>
          <a:p>
            <a:pPr marL="287653" indent="-287653">
              <a:buFont typeface="Arial" panose="020B0604020202020204" pitchFamily="34" charset="0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определение примеси парафина, церезина (проба </a:t>
            </a:r>
            <a:r>
              <a:rPr lang="ru-RU" sz="1814" dirty="0" err="1">
                <a:solidFill>
                  <a:srgbClr val="000000"/>
                </a:solidFill>
                <a:latin typeface="Open Sans"/>
              </a:rPr>
              <a:t>Бюхнера</a:t>
            </a:r>
            <a:r>
              <a:rPr lang="ru-RU" sz="1814" dirty="0">
                <a:solidFill>
                  <a:srgbClr val="000000"/>
                </a:solidFill>
                <a:latin typeface="Open Sans"/>
              </a:rPr>
              <a:t>);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 определение примеси канифоли;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 определение примеси живицы;</a:t>
            </a:r>
          </a:p>
          <a:p>
            <a:pPr>
              <a:buFont typeface="Arial"/>
              <a:buChar char="•"/>
            </a:pPr>
            <a:r>
              <a:rPr lang="ru-RU" sz="1814" dirty="0">
                <a:solidFill>
                  <a:srgbClr val="000000"/>
                </a:solidFill>
                <a:latin typeface="Open Sans"/>
              </a:rPr>
              <a:t> определение примеси стеарина.</a:t>
            </a:r>
          </a:p>
        </p:txBody>
      </p:sp>
      <p:pic>
        <p:nvPicPr>
          <p:cNvPr id="7173" name="Picture 5" descr="http://qrcoder.ru/code/?https%3A%2F%2Fshop.christmas-plus.ru%2Fcatalog%2Flaboratorii_dlya_pishchevykh_proizvodstv%2Fekspress_laboratoriya_kontrol_kachestva_pchelinogo_voska%2F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122" y="127959"/>
            <a:ext cx="1138481" cy="113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11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0" y="45"/>
            <a:ext cx="12239243" cy="113118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BC52983-62C3-4A21-A744-0B11AF248872}"/>
              </a:ext>
            </a:extLst>
          </p:cNvPr>
          <p:cNvSpPr/>
          <p:nvPr/>
        </p:nvSpPr>
        <p:spPr>
          <a:xfrm>
            <a:off x="3259185" y="431257"/>
            <a:ext cx="8628063" cy="4442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652" tIns="35825" rIns="71652" bIns="35825" rtlCol="0" anchor="ctr"/>
          <a:lstStyle/>
          <a:p>
            <a:pPr algn="ctr" defTabSz="716531">
              <a:buClr>
                <a:srgbClr val="000000"/>
              </a:buClr>
            </a:pPr>
            <a:endParaRPr lang="ru-RU" sz="1108" kern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8206" y="417504"/>
            <a:ext cx="4822259" cy="413526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16531">
              <a:buClr>
                <a:srgbClr val="000000"/>
              </a:buClr>
            </a:pPr>
            <a:r>
              <a:rPr lang="ru-RU" sz="1108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86262" y="321721"/>
            <a:ext cx="2621739" cy="630637"/>
          </a:xfrm>
          <a:prstGeom prst="rect">
            <a:avLst/>
          </a:prstGeom>
          <a:noFill/>
        </p:spPr>
        <p:txBody>
          <a:bodyPr wrap="square" lIns="71652" tIns="35825" rIns="71652" bIns="35825" rtlCol="0">
            <a:spAutoFit/>
          </a:bodyPr>
          <a:lstStyle/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en-US" sz="1209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16531">
              <a:buClr>
                <a:srgbClr val="000000"/>
              </a:buClr>
            </a:pPr>
            <a:r>
              <a:rPr lang="ru-RU" sz="1209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229795"/>
            <a:ext cx="11785600" cy="893103"/>
          </a:xfrm>
        </p:spPr>
        <p:txBody>
          <a:bodyPr/>
          <a:lstStyle/>
          <a:p>
            <a:pPr algn="ctr"/>
            <a:r>
              <a:rPr lang="ru-RU" sz="2519" b="1" dirty="0">
                <a:solidFill>
                  <a:srgbClr val="0070C0"/>
                </a:solidFill>
              </a:rPr>
              <a:t>Тест-комплекты для определения отдельных показателей </a:t>
            </a:r>
            <a:br>
              <a:rPr lang="ru-RU" sz="2519" b="1" dirty="0">
                <a:solidFill>
                  <a:srgbClr val="0070C0"/>
                </a:solidFill>
              </a:rPr>
            </a:br>
            <a:r>
              <a:rPr lang="ru-RU" sz="2519" b="1" dirty="0">
                <a:solidFill>
                  <a:srgbClr val="0070C0"/>
                </a:solidFill>
              </a:rPr>
              <a:t>качества мёда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36" y="1905132"/>
            <a:ext cx="1757444" cy="222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ая выноска 3"/>
          <p:cNvSpPr/>
          <p:nvPr/>
        </p:nvSpPr>
        <p:spPr>
          <a:xfrm>
            <a:off x="73066" y="4299793"/>
            <a:ext cx="2176964" cy="435393"/>
          </a:xfrm>
          <a:prstGeom prst="wedgeRectCallout">
            <a:avLst>
              <a:gd name="adj1" fmla="val -13238"/>
              <a:gd name="adj2" fmla="val -87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3" tIns="46027" rIns="92053" bIns="46027" spcCol="0" rtlCol="0" anchor="ctr"/>
          <a:lstStyle/>
          <a:p>
            <a:pPr algn="ctr"/>
            <a:r>
              <a:rPr lang="ru-RU" sz="1814" dirty="0"/>
              <a:t>ТК «ГМФ в мёде»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15" y="2082076"/>
            <a:ext cx="1982672" cy="266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9415084" y="2542709"/>
            <a:ext cx="2322095" cy="617391"/>
          </a:xfrm>
          <a:prstGeom prst="wedgeRectCallout">
            <a:avLst>
              <a:gd name="adj1" fmla="val -69508"/>
              <a:gd name="adj2" fmla="val 29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3" tIns="46027" rIns="92053" bIns="46027" spcCol="0" rtlCol="0" anchor="ctr"/>
          <a:lstStyle/>
          <a:p>
            <a:pPr algn="ctr"/>
            <a:r>
              <a:rPr lang="ru-RU" sz="1814" dirty="0"/>
              <a:t>ТК «Общая кислотность мёда»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9335" y="1783954"/>
            <a:ext cx="1922093" cy="254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129352" y="2542709"/>
            <a:ext cx="1465673" cy="617391"/>
          </a:xfrm>
          <a:prstGeom prst="wedgeRectCallout">
            <a:avLst>
              <a:gd name="adj1" fmla="val -88649"/>
              <a:gd name="adj2" fmla="val 384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3" tIns="46027" rIns="92053" bIns="46027" spcCol="0" rtlCol="0" anchor="ctr"/>
          <a:lstStyle/>
          <a:p>
            <a:pPr algn="ctr"/>
            <a:r>
              <a:rPr lang="ru-RU" sz="1814" dirty="0"/>
              <a:t>ТК «Падь в мёде»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495" y="3574132"/>
            <a:ext cx="2870879" cy="2875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ая выноска 8"/>
          <p:cNvSpPr/>
          <p:nvPr/>
        </p:nvSpPr>
        <p:spPr>
          <a:xfrm>
            <a:off x="7039351" y="5040839"/>
            <a:ext cx="1596440" cy="1073091"/>
          </a:xfrm>
          <a:prstGeom prst="wedgeRectCallout">
            <a:avLst>
              <a:gd name="adj1" fmla="val 62622"/>
              <a:gd name="adj2" fmla="val -205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3" tIns="46027" rIns="92053" bIns="46027" spcCol="0" rtlCol="0" anchor="ctr"/>
          <a:lstStyle/>
          <a:p>
            <a:pPr algn="ctr"/>
            <a:r>
              <a:rPr lang="ru-RU" sz="1814" dirty="0"/>
              <a:t>ТК «Диастазная активность»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04" y="4094069"/>
            <a:ext cx="1814137" cy="238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89" y="4454717"/>
            <a:ext cx="1784039" cy="224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>
            <a:off x="245990" y="5572986"/>
            <a:ext cx="2193434" cy="904204"/>
          </a:xfrm>
          <a:prstGeom prst="wedgeRectCallout">
            <a:avLst>
              <a:gd name="adj1" fmla="val 59326"/>
              <a:gd name="adj2" fmla="val -182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053" tIns="46027" rIns="92053" bIns="46027" spcCol="0" rtlCol="0" anchor="ctr"/>
          <a:lstStyle/>
          <a:p>
            <a:pPr algn="ctr"/>
            <a:r>
              <a:rPr lang="ru-RU" sz="1814" dirty="0"/>
              <a:t>ТК «Натуральность мёда»</a:t>
            </a:r>
          </a:p>
        </p:txBody>
      </p:sp>
    </p:spTree>
    <p:extLst>
      <p:ext uri="{BB962C8B-B14F-4D97-AF65-F5344CB8AC3E}">
        <p14:creationId xmlns:p14="http://schemas.microsoft.com/office/powerpoint/2010/main" val="303465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69"/>
          <a:stretch/>
        </p:blipFill>
        <p:spPr>
          <a:xfrm>
            <a:off x="-1691" y="-19161"/>
            <a:ext cx="12193691" cy="1131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6509" y="416596"/>
            <a:ext cx="4822259" cy="447445"/>
          </a:xfrm>
          <a:prstGeom prst="rect">
            <a:avLst/>
          </a:prstGeom>
          <a:noFill/>
        </p:spPr>
        <p:txBody>
          <a:bodyPr wrap="square" lIns="74519" tIns="37263" rIns="74519" bIns="37263" rtlCol="0">
            <a:spAutoFit/>
          </a:bodyPr>
          <a:lstStyle/>
          <a:p>
            <a:pPr defTabSz="745301">
              <a:buClr>
                <a:srgbClr val="000000"/>
              </a:buClr>
            </a:pPr>
            <a:r>
              <a:rPr lang="ru-RU" sz="1209" b="1" i="1" kern="0" dirty="0">
                <a:solidFill>
                  <a:srgbClr val="FFFFFF"/>
                </a:solidFill>
                <a:cs typeface="Arial"/>
                <a:sym typeface="Arial"/>
              </a:rPr>
              <a:t>ЛАБОРАТОРНОЕ И УЧЕБНОЕ ОБОРУДОВАНИЕ:</a:t>
            </a:r>
          </a:p>
          <a:p>
            <a:pPr defTabSz="745301">
              <a:buClr>
                <a:srgbClr val="000000"/>
              </a:buClr>
            </a:pPr>
            <a:r>
              <a:rPr lang="ru-RU" sz="1209" b="1" i="1" kern="0" dirty="0">
                <a:solidFill>
                  <a:srgbClr val="FFFFFF"/>
                </a:solidFill>
                <a:cs typeface="Arial"/>
                <a:sym typeface="Arial"/>
              </a:rPr>
              <a:t>ПРОИЗВОДСТВО И ПОСТАВКИ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824" y="320768"/>
            <a:ext cx="2621739" cy="680065"/>
          </a:xfrm>
          <a:prstGeom prst="rect">
            <a:avLst/>
          </a:prstGeom>
          <a:noFill/>
        </p:spPr>
        <p:txBody>
          <a:bodyPr wrap="square" lIns="74519" tIns="37263" rIns="74519" bIns="37263" rtlCol="0">
            <a:spAutoFit/>
          </a:bodyPr>
          <a:lstStyle/>
          <a:p>
            <a:pPr algn="r" defTabSz="745301">
              <a:buClr>
                <a:srgbClr val="000000"/>
              </a:buClr>
            </a:pPr>
            <a:r>
              <a:rPr lang="en-US" sz="1310" b="1" kern="0" dirty="0">
                <a:solidFill>
                  <a:srgbClr val="00B050"/>
                </a:solidFill>
                <a:cs typeface="Arial"/>
                <a:sym typeface="Arial"/>
              </a:rPr>
              <a:t>shop.christmas-plus.ru</a:t>
            </a:r>
          </a:p>
          <a:p>
            <a:pPr algn="r" defTabSz="745301">
              <a:buClr>
                <a:srgbClr val="000000"/>
              </a:buClr>
            </a:pPr>
            <a:r>
              <a:rPr lang="en-US" sz="1310" b="1" kern="0" dirty="0">
                <a:solidFill>
                  <a:srgbClr val="00B050"/>
                </a:solidFill>
                <a:cs typeface="Arial"/>
                <a:sym typeface="Arial"/>
              </a:rPr>
              <a:t>christmas-plus.ru</a:t>
            </a:r>
          </a:p>
          <a:p>
            <a:pPr algn="r" defTabSz="745301">
              <a:buClr>
                <a:srgbClr val="000000"/>
              </a:buClr>
            </a:pPr>
            <a:r>
              <a:rPr lang="ru-RU" sz="1310" b="1" kern="0" dirty="0">
                <a:solidFill>
                  <a:srgbClr val="00B050"/>
                </a:solidFill>
                <a:cs typeface="Arial"/>
                <a:sym typeface="Arial"/>
              </a:rPr>
              <a:t>крисмас.рф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32598" y="2003177"/>
            <a:ext cx="11068867" cy="4463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519" tIns="37263" rIns="74519" bIns="37263" rtlCol="0" anchor="ctr"/>
          <a:lstStyle/>
          <a:p>
            <a:pPr algn="ctr" defTabSz="745301">
              <a:buClr>
                <a:srgbClr val="000000"/>
              </a:buClr>
            </a:pPr>
            <a:endParaRPr lang="ru-RU" sz="1209" kern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145" y="1318455"/>
            <a:ext cx="4285480" cy="540493"/>
          </a:xfrm>
          <a:prstGeom prst="rect">
            <a:avLst/>
          </a:prstGeom>
        </p:spPr>
        <p:txBody>
          <a:bodyPr wrap="square" lIns="74519" tIns="37263" rIns="74519" bIns="37263">
            <a:spAutoFit/>
          </a:bodyPr>
          <a:lstStyle/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b="1" kern="0" dirty="0">
                <a:solidFill>
                  <a:srgbClr val="000000"/>
                </a:solidFill>
                <a:cs typeface="Arial"/>
                <a:sym typeface="Arial"/>
              </a:rPr>
              <a:t>Посмотреть оборудование  </a:t>
            </a: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kern="0" dirty="0">
                <a:solidFill>
                  <a:srgbClr val="000000"/>
                </a:solidFill>
                <a:cs typeface="Arial"/>
                <a:sym typeface="Arial"/>
                <a:hlinkClick r:id="rId4"/>
              </a:rPr>
              <a:t>shop.christmas-plus.ru</a:t>
            </a:r>
            <a:r>
              <a:rPr lang="ru-RU" altLang="ru-RU" sz="1512" kern="0" dirty="0">
                <a:solidFill>
                  <a:srgbClr val="000000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8185" y="1360015"/>
            <a:ext cx="7200301" cy="1703590"/>
          </a:xfrm>
          <a:prstGeom prst="rect">
            <a:avLst/>
          </a:prstGeom>
        </p:spPr>
        <p:txBody>
          <a:bodyPr wrap="square" lIns="74519" tIns="37263" rIns="74519" bIns="37263">
            <a:spAutoFit/>
          </a:bodyPr>
          <a:lstStyle/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b="1" kern="0" dirty="0">
                <a:solidFill>
                  <a:srgbClr val="000000"/>
                </a:solidFill>
                <a:cs typeface="Arial"/>
                <a:sym typeface="Arial"/>
              </a:rPr>
              <a:t>За дополнительной информацией</a:t>
            </a: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b="1" kern="0" dirty="0">
                <a:solidFill>
                  <a:srgbClr val="000000"/>
                </a:solidFill>
                <a:cs typeface="Arial"/>
                <a:sym typeface="Arial"/>
              </a:rPr>
              <a:t>и по вопросам приобретения оборудования:</a:t>
            </a: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endParaRPr lang="ru-RU" altLang="ru-RU" sz="1512" b="1" kern="0" dirty="0">
              <a:solidFill>
                <a:srgbClr val="000000"/>
              </a:solidFill>
              <a:cs typeface="Arial"/>
              <a:sym typeface="Arial"/>
            </a:endParaRP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kern="0" dirty="0">
                <a:solidFill>
                  <a:srgbClr val="000000"/>
                </a:solidFill>
                <a:cs typeface="Arial"/>
                <a:sym typeface="Arial"/>
              </a:rPr>
              <a:t>191119 Санкт-Петербург, ул. Константина </a:t>
            </a:r>
            <a:r>
              <a:rPr lang="ru-RU" altLang="ru-RU" sz="1512" kern="0" dirty="0" err="1">
                <a:solidFill>
                  <a:srgbClr val="000000"/>
                </a:solidFill>
                <a:cs typeface="Arial"/>
                <a:sym typeface="Arial"/>
              </a:rPr>
              <a:t>Заслонова</a:t>
            </a:r>
            <a:r>
              <a:rPr lang="ru-RU" altLang="ru-RU" sz="1512" kern="0" dirty="0">
                <a:solidFill>
                  <a:srgbClr val="000000"/>
                </a:solidFill>
                <a:cs typeface="Arial"/>
                <a:sym typeface="Arial"/>
              </a:rPr>
              <a:t>, д. 6.</a:t>
            </a: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kern="0" dirty="0">
                <a:solidFill>
                  <a:srgbClr val="FF0000"/>
                </a:solidFill>
                <a:cs typeface="Arial"/>
                <a:sym typeface="Arial"/>
              </a:rPr>
              <a:t> 8 (800) 302-92-25 (бесплатный звонок по России)     </a:t>
            </a: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kern="0" dirty="0">
                <a:solidFill>
                  <a:srgbClr val="FF0000"/>
                </a:solidFill>
                <a:cs typeface="Arial"/>
                <a:sym typeface="Arial"/>
              </a:rPr>
              <a:t> (812) 575-54-07, 575-55-43, 575-50-81</a:t>
            </a:r>
            <a:endParaRPr lang="ru-RU" altLang="ru-RU" sz="1512" kern="0" dirty="0">
              <a:solidFill>
                <a:srgbClr val="000000"/>
              </a:solidFill>
              <a:cs typeface="Arial"/>
              <a:sym typeface="Arial"/>
              <a:hlinkClick r:id="" action="ppaction://noaction"/>
            </a:endParaRPr>
          </a:p>
          <a:p>
            <a:pPr algn="ctr" defTabSz="745301">
              <a:spcBef>
                <a:spcPct val="0"/>
              </a:spcBef>
              <a:buClr>
                <a:srgbClr val="000000"/>
              </a:buClr>
            </a:pPr>
            <a:r>
              <a:rPr lang="ru-RU" altLang="ru-RU" sz="1512" kern="0" dirty="0">
                <a:solidFill>
                  <a:srgbClr val="000000"/>
                </a:solidFill>
                <a:cs typeface="Arial"/>
                <a:sym typeface="Arial"/>
                <a:hlinkClick r:id="" action="ppaction://noaction"/>
              </a:rPr>
              <a:t>info@christmas-plus.ru</a:t>
            </a:r>
            <a:endParaRPr lang="ru-RU" altLang="ru-RU" sz="1512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72573" y="3875168"/>
            <a:ext cx="7322226" cy="2029258"/>
          </a:xfrm>
          <a:prstGeom prst="rect">
            <a:avLst/>
          </a:prstGeom>
        </p:spPr>
        <p:txBody>
          <a:bodyPr wrap="square" lIns="74519" tIns="37263" rIns="74519" bIns="37263">
            <a:spAutoFit/>
          </a:bodyPr>
          <a:lstStyle/>
          <a:p>
            <a:pPr defTabSz="745301">
              <a:defRPr/>
            </a:pPr>
            <a:r>
              <a:rPr lang="ru-RU" sz="1512" b="1" dirty="0">
                <a:solidFill>
                  <a:srgbClr val="00B050"/>
                </a:solidFill>
                <a:cs typeface="Times New Roman" panose="02020603050405020304" pitchFamily="18" charset="0"/>
                <a:sym typeface="Arial"/>
              </a:rPr>
              <a:t>Учебный центр ГК «Крисмас»   </a:t>
            </a:r>
          </a:p>
          <a:p>
            <a:pPr defTabSz="745301">
              <a:defRPr/>
            </a:pPr>
            <a:r>
              <a:rPr lang="ru-RU" sz="1612" b="1" dirty="0">
                <a:solidFill>
                  <a:prstClr val="black"/>
                </a:solidFill>
                <a:latin typeface="Calibri"/>
                <a:cs typeface="Arial"/>
                <a:sym typeface="Arial"/>
                <a:hlinkClick r:id="rId5"/>
              </a:rPr>
              <a:t>u-center.info</a:t>
            </a:r>
            <a:endParaRPr lang="ru-RU" sz="1612" b="1" dirty="0">
              <a:solidFill>
                <a:prstClr val="black"/>
              </a:solidFill>
              <a:latin typeface="Calibri"/>
              <a:cs typeface="Arial"/>
              <a:sym typeface="Arial"/>
            </a:endParaRPr>
          </a:p>
          <a:p>
            <a:pPr defTabSz="745301">
              <a:defRPr/>
            </a:pPr>
            <a:endParaRPr lang="ru-RU" sz="1512" b="1" dirty="0">
              <a:solidFill>
                <a:srgbClr val="00B050"/>
              </a:solidFill>
              <a:cs typeface="Times New Roman" panose="02020603050405020304" pitchFamily="18" charset="0"/>
              <a:sym typeface="Arial"/>
            </a:endParaRPr>
          </a:p>
          <a:p>
            <a:pPr defTabSz="745301">
              <a:defRPr/>
            </a:pPr>
            <a:r>
              <a:rPr lang="ru-RU" sz="1612" b="1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Орликова Евгения Константиновна, </a:t>
            </a:r>
          </a:p>
          <a:p>
            <a:pPr defTabSz="745301">
              <a:defRPr/>
            </a:pPr>
            <a:r>
              <a:rPr lang="ru-RU" sz="1612" b="1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заместитель руководителя </a:t>
            </a:r>
          </a:p>
          <a:p>
            <a:pPr defTabSz="745301">
              <a:defRPr/>
            </a:pPr>
            <a:r>
              <a:rPr lang="ru-RU" sz="1612" b="1" dirty="0">
                <a:solidFill>
                  <a:srgbClr val="000000"/>
                </a:solidFill>
                <a:latin typeface="Calibri"/>
                <a:cs typeface="Arial"/>
                <a:sym typeface="Arial"/>
              </a:rPr>
              <a:t>учебного центра ГК «Крисмас», к.пед.н.</a:t>
            </a:r>
          </a:p>
          <a:p>
            <a:pPr defTabSz="745301">
              <a:defRPr/>
            </a:pPr>
            <a:r>
              <a:rPr lang="ru-RU" sz="1612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Тел. 8 (921) 865-36-30</a:t>
            </a:r>
          </a:p>
          <a:p>
            <a:pPr defTabSz="745301">
              <a:defRPr/>
            </a:pPr>
            <a:r>
              <a:rPr lang="ru-RU" sz="1612" dirty="0">
                <a:solidFill>
                  <a:prstClr val="black"/>
                </a:solidFill>
                <a:latin typeface="Calibri"/>
                <a:cs typeface="Arial"/>
                <a:sym typeface="Arial"/>
              </a:rPr>
              <a:t>E-mail: orlikova_ek@rambler.ru</a:t>
            </a:r>
            <a:endParaRPr lang="ru-RU" sz="1612" dirty="0">
              <a:solidFill>
                <a:srgbClr val="000000"/>
              </a:solidFill>
              <a:cs typeface="Arial"/>
              <a:sym typeface="Arial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121769" y="2463663"/>
          <a:ext cx="2433609" cy="800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3960607" imgH="1353273" progId="CorelDraw.Graphic.19">
                  <p:embed/>
                </p:oleObj>
              </mc:Choice>
              <mc:Fallback>
                <p:oleObj name="CorelDRAW" r:id="rId6" imgW="3960607" imgH="1353273" progId="CorelDraw.Graphic.19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21769" y="2463663"/>
                        <a:ext cx="2433609" cy="800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H="1">
            <a:off x="4675660" y="4553162"/>
            <a:ext cx="5872941" cy="28469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AD4EB11-A038-4833-85F1-27D5835866B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53232" y="3332308"/>
            <a:ext cx="2291031" cy="3072873"/>
          </a:xfrm>
          <a:prstGeom prst="rect">
            <a:avLst/>
          </a:prstGeom>
        </p:spPr>
      </p:pic>
      <p:pic>
        <p:nvPicPr>
          <p:cNvPr id="2074" name="Picture 26" descr="http://qrcoder.ru/code/?https%3A%2F%2Fu-center.info%2F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64" y="3611823"/>
            <a:ext cx="2303198" cy="221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953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768</Words>
  <Application>Microsoft Office PowerPoint</Application>
  <PresentationFormat>Широкоэкранный</PresentationFormat>
  <Paragraphs>160</Paragraphs>
  <Slides>10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inherit</vt:lpstr>
      <vt:lpstr>Open Sans</vt:lpstr>
      <vt:lpstr>Poppins</vt:lpstr>
      <vt:lpstr>PT Serif</vt:lpstr>
      <vt:lpstr>Roboto</vt:lpstr>
      <vt:lpstr>Times New Roman</vt:lpstr>
      <vt:lpstr>Тема Office</vt:lpstr>
      <vt:lpstr>CorelDRAW</vt:lpstr>
      <vt:lpstr>Экспресс анализ мёда и воска с применением готовых решений ГК «Крисмас»</vt:lpstr>
      <vt:lpstr>Презентация PowerPoint</vt:lpstr>
      <vt:lpstr>Презентация PowerPoint</vt:lpstr>
      <vt:lpstr>Презентация PowerPoint</vt:lpstr>
      <vt:lpstr>Готовые решения от ГК «Крисмас»</vt:lpstr>
      <vt:lpstr>Экспресс –лаборатория оценки качества мёда</vt:lpstr>
      <vt:lpstr>Экспресс-лаборатория определения подлинности пчелиного воска</vt:lpstr>
      <vt:lpstr>Тест-комплекты для определения отдельных показателей  качества мёда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Евгения</dc:creator>
  <cp:lastModifiedBy>Евгения</cp:lastModifiedBy>
  <cp:revision>1</cp:revision>
  <dcterms:created xsi:type="dcterms:W3CDTF">2024-09-17T23:32:47Z</dcterms:created>
  <dcterms:modified xsi:type="dcterms:W3CDTF">2024-09-17T23:36:26Z</dcterms:modified>
</cp:coreProperties>
</file>