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</p:sldMasterIdLst>
  <p:notesMasterIdLst>
    <p:notesMasterId r:id="rId52"/>
  </p:notesMasterIdLst>
  <p:sldIdLst>
    <p:sldId id="256" r:id="rId2"/>
    <p:sldId id="292" r:id="rId3"/>
    <p:sldId id="307" r:id="rId4"/>
    <p:sldId id="306" r:id="rId5"/>
    <p:sldId id="341" r:id="rId6"/>
    <p:sldId id="308" r:id="rId7"/>
    <p:sldId id="309" r:id="rId8"/>
    <p:sldId id="310" r:id="rId9"/>
    <p:sldId id="311" r:id="rId10"/>
    <p:sldId id="342" r:id="rId11"/>
    <p:sldId id="313" r:id="rId12"/>
    <p:sldId id="348" r:id="rId13"/>
    <p:sldId id="351" r:id="rId14"/>
    <p:sldId id="354" r:id="rId15"/>
    <p:sldId id="315" r:id="rId16"/>
    <p:sldId id="316" r:id="rId17"/>
    <p:sldId id="338" r:id="rId18"/>
    <p:sldId id="317" r:id="rId19"/>
    <p:sldId id="318" r:id="rId20"/>
    <p:sldId id="319" r:id="rId21"/>
    <p:sldId id="320" r:id="rId22"/>
    <p:sldId id="343" r:id="rId23"/>
    <p:sldId id="323" r:id="rId24"/>
    <p:sldId id="344" r:id="rId25"/>
    <p:sldId id="349" r:id="rId26"/>
    <p:sldId id="352" r:id="rId27"/>
    <p:sldId id="355" r:id="rId28"/>
    <p:sldId id="357" r:id="rId29"/>
    <p:sldId id="359" r:id="rId30"/>
    <p:sldId id="361" r:id="rId31"/>
    <p:sldId id="326" r:id="rId32"/>
    <p:sldId id="327" r:id="rId33"/>
    <p:sldId id="328" r:id="rId34"/>
    <p:sldId id="329" r:id="rId35"/>
    <p:sldId id="330" r:id="rId36"/>
    <p:sldId id="339" r:id="rId37"/>
    <p:sldId id="340" r:id="rId38"/>
    <p:sldId id="345" r:id="rId39"/>
    <p:sldId id="346" r:id="rId40"/>
    <p:sldId id="333" r:id="rId41"/>
    <p:sldId id="347" r:id="rId42"/>
    <p:sldId id="350" r:id="rId43"/>
    <p:sldId id="353" r:id="rId44"/>
    <p:sldId id="356" r:id="rId45"/>
    <p:sldId id="358" r:id="rId46"/>
    <p:sldId id="360" r:id="rId47"/>
    <p:sldId id="362" r:id="rId48"/>
    <p:sldId id="363" r:id="rId49"/>
    <p:sldId id="364" r:id="rId50"/>
    <p:sldId id="300" r:id="rId51"/>
  </p:sldIdLst>
  <p:sldSz cx="12192000" cy="6858000"/>
  <p:notesSz cx="6797675" cy="98742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000000"/>
          </p15:clr>
        </p15:guide>
        <p15:guide id="2" pos="2141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8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6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8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47625" rIns="95250" bIns="476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2862" y="0"/>
            <a:ext cx="29448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47625" rIns="95250" bIns="476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06362" y="739775"/>
            <a:ext cx="6583500" cy="370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06462" y="4689475"/>
            <a:ext cx="4984800" cy="44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47625" rIns="95250" bIns="476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80537"/>
            <a:ext cx="29448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47625" rIns="95250" bIns="476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2862" y="9380537"/>
            <a:ext cx="29448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47625" rIns="95250" bIns="47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23583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1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50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0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81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5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1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90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61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37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00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64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72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08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02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596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1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364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89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10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69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414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25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62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741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652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594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966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748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145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127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010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304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9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561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609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302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945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342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184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696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596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124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275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77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98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40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80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04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3362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79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, клип и текст" type="clipArtAndTx">
  <p:cSld name="CLIPART_AND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1422400" y="8382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>
            <a:spLocks noGrp="1"/>
          </p:cNvSpPr>
          <p:nvPr>
            <p:ph type="clipArt" idx="2"/>
          </p:nvPr>
        </p:nvSpPr>
        <p:spPr>
          <a:xfrm>
            <a:off x="1422400" y="2101850"/>
            <a:ext cx="50877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697786" y="2101850"/>
            <a:ext cx="5087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imes New Roman"/>
              <a:buNone/>
              <a:defRPr sz="1200" b="0" i="0" u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imes New Roman"/>
              <a:buNone/>
              <a:defRPr sz="1200" b="0" i="0" u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imes New Roman"/>
              <a:buNone/>
              <a:defRPr sz="1200" b="0" i="0" u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imes New Roman"/>
              <a:buNone/>
              <a:defRPr sz="1200" b="0" i="0" u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imes New Roman"/>
              <a:buNone/>
              <a:defRPr sz="1200" b="0" i="0" u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imes New Roman"/>
              <a:buNone/>
              <a:defRPr sz="1200" b="0" i="0" u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imes New Roman"/>
              <a:buNone/>
              <a:defRPr sz="1200" b="0" i="0" u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imes New Roman"/>
              <a:buNone/>
              <a:defRPr sz="1200" b="0" i="0" u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imes New Roman"/>
              <a:buNone/>
              <a:defRPr sz="1200" b="0" i="0" u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5EB3E0-C139-4484-BD04-E16F5533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CD3E7-4C7F-492B-B1D0-4C34201ECEE7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31CB08F-BF35-4393-A428-F20AA4F7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057D7E-674B-4436-B9A9-1DF87B56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E824F-86FC-4C92-8BBF-9F71E45AA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65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chemeClr val="bg1"/>
            </a:gs>
            <a:gs pos="100000">
              <a:schemeClr val="accent1"/>
            </a:gs>
          </a:gsLst>
          <a:lin ang="5400000" scaled="1"/>
          <a:tileRect/>
        </a:gra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imes New Roman"/>
              <a:buNone/>
              <a:defRPr sz="1200" b="0" i="0" u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imes New Roman"/>
              <a:buNone/>
              <a:defRPr sz="1200" b="0" i="0" u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imes New Roman"/>
              <a:buNone/>
              <a:defRPr sz="1200" b="0" i="0" u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imes New Roman"/>
              <a:buNone/>
              <a:defRPr sz="1200" b="0" i="0" u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imes New Roman"/>
              <a:buNone/>
              <a:defRPr sz="1200" b="0" i="0" u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imes New Roman"/>
              <a:buNone/>
              <a:defRPr sz="1200" b="0" i="0" u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imes New Roman"/>
              <a:buNone/>
              <a:defRPr sz="1200" b="0" i="0" u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imes New Roman"/>
              <a:buNone/>
              <a:defRPr sz="1200" b="0" i="0" u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imes New Roman"/>
              <a:buNone/>
              <a:defRPr sz="1200" b="0" i="0" u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8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"/>
            <a:ext cx="12193690" cy="685705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BC52983-62C3-4A21-A744-0B11AF248872}"/>
              </a:ext>
            </a:extLst>
          </p:cNvPr>
          <p:cNvSpPr/>
          <p:nvPr/>
        </p:nvSpPr>
        <p:spPr>
          <a:xfrm>
            <a:off x="3259138" y="315913"/>
            <a:ext cx="8628062" cy="4613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73D63217-B42F-43C7-8933-4390AFB0F3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17596" y="1709506"/>
            <a:ext cx="8243887" cy="2690812"/>
          </a:xfrm>
        </p:spPr>
        <p:txBody>
          <a:bodyPr anchor="ctr">
            <a:no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" panose="02040503050406030204" pitchFamily="18" charset="0"/>
              </a:rPr>
              <a:t>Перечень оборудования</a:t>
            </a:r>
            <a:b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" panose="02040503050406030204" pitchFamily="18" charset="0"/>
              </a:rPr>
            </a:b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" panose="02040503050406030204" pitchFamily="18" charset="0"/>
              </a:rPr>
              <a:t>для оснащения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" panose="02040503050406030204" pitchFamily="18" charset="0"/>
              </a:rPr>
              <a:t>агроклассов</a:t>
            </a:r>
            <a:b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" panose="02040503050406030204" pitchFamily="18" charset="0"/>
              </a:rPr>
            </a:b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" panose="02040503050406030204" pitchFamily="18" charset="0"/>
              </a:rPr>
              <a:t>от группы компаний «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" panose="02040503050406030204" pitchFamily="18" charset="0"/>
              </a:rPr>
              <a:t>Крисмас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" panose="02040503050406030204" pitchFamily="18" charset="0"/>
              </a:rPr>
              <a:t>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0CA815-E05C-411E-808F-E24AF1ED8CD2}"/>
              </a:ext>
            </a:extLst>
          </p:cNvPr>
          <p:cNvSpPr/>
          <p:nvPr/>
        </p:nvSpPr>
        <p:spPr>
          <a:xfrm>
            <a:off x="3057853" y="4506072"/>
            <a:ext cx="8011587" cy="1414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ru-RU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8172" y="30162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</p:spTree>
    <p:extLst>
      <p:ext uri="{BB962C8B-B14F-4D97-AF65-F5344CB8AC3E}">
        <p14:creationId xmlns:p14="http://schemas.microsoft.com/office/powerpoint/2010/main" val="381433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Академия </a:t>
            </a:r>
            <a:r>
              <a:rPr lang="ru-RU" sz="2400" b="1" dirty="0" err="1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Наураши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«Умная теплица»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235022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Набор предназначен для работы с детьми, начиная со старшего дошкольного возраста.</a:t>
            </a:r>
          </a:p>
          <a:p>
            <a:pPr>
              <a:lnSpc>
                <a:spcPct val="85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Из набора дети могут собрать модель роботизированной теплицы и использовать её как основу для ведения проектной деятельности в областях таких наук, как: биология, химия, окружающий мир.</a:t>
            </a:r>
          </a:p>
          <a:p>
            <a:pPr>
              <a:lnSpc>
                <a:spcPct val="85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85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Использование уникального конструктива из кубиков и других элементов конструктора позволяет не только развивать мелкую моторику рук, но и формировать начальные навыки инженерного мышления.</a:t>
            </a:r>
          </a:p>
          <a:p>
            <a:pPr>
              <a:lnSpc>
                <a:spcPct val="85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Набор позволяет изучить следующие процессы:</a:t>
            </a:r>
          </a:p>
          <a:p>
            <a:pPr>
              <a:lnSpc>
                <a:spcPct val="85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— Автоматизация полива растений</a:t>
            </a:r>
          </a:p>
          <a:p>
            <a:pPr>
              <a:lnSpc>
                <a:spcPct val="85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— Влияние разных цветовых характеристик освещения на рост и развитие растений определенного типа</a:t>
            </a:r>
          </a:p>
          <a:p>
            <a:pPr>
              <a:lnSpc>
                <a:spcPct val="85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— Влияние интенсивности освещения на рост и развитие растений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98000 руб. с НДС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79C8A6-C4AB-B3DC-20B0-099FE0421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20" y="2091200"/>
            <a:ext cx="3597958" cy="35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20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Микроскоп «Бобровая лаборатория» Стандарт+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68667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Цифровая модель микроскопа со встроенным экраном и со всем необходимым комплектом для изучения микромира. Микроскоп позволяет делать фотоснимки, записывать видеоролики изучаемых образцов, выводить изображение на экран смартфона, планшета или компьютера.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Микроскоп можно взять с собой на природу и провести наблюдение за окружающим миром. Используя входящие в лабораторию готовые образцы, инструменты и материалы для сборки, а также красочную книгу для изучения микромира, ребенок сможет подтянуть свои знания по микробиологии и проводить свои исследования.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56000 руб.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39A145-4061-AEDD-B301-316AA10A8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59" y="2226544"/>
            <a:ext cx="3090481" cy="231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70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Термометр почвенный DT-131, универсальный цифровой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68667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Предназначен для измерения температуры с помощью контактного щупа.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Термомент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DT-131 представляет собой многофункциональную модель, способную реализовывать множество различных задач:</a:t>
            </a: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- Переключение между °C/°F.</a:t>
            </a: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- Фиксация показаний текущей температуры «</a:t>
            </a: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Hold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».</a:t>
            </a: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- Отображение максимального/минимального значения температур.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3600 руб. с НДС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7ACBC9-B22E-BC83-CE65-0BEB09E12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27" y="2683576"/>
            <a:ext cx="3601949" cy="270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88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Пробоотборник почвы-бур ППБ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23502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Пробоотборник почвы-бур (бур Некрасова) предназначен для взятия проб почвы, грунта, донных отложений, кроме глинистых и каменистых почв в соответствии с ГОСТ 17.4.4.02-84 и ГОСТ 28168-89.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Пробоотборник почвы-бур ППБ изготовлен из нержавеющей стали, и состоит из наконечника и штанги, которая может удлиняться в зависимости от необходимой глубины взятия пробы.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Бур представляет собой наконечник из закаленной стали, который соединяется со штангой с помощью стопорных винтов. Штанга может удлиняться до необходимой длины другой штангой, находящейся в комплекте. Штанга на конце имеет рукоятку для вращения пробоотборника.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20760 руб.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E0366B-B6D9-0214-68EF-F365A9C2B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203" y="2442478"/>
            <a:ext cx="2700951" cy="27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77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 err="1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Почвоотборник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ручной (ботанический нож), 30 см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2350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Приспособление, главным назначением которого является забор почвы с целью получения максимального результата при анализе количественных и качественных характеристик, а также химического и физического состава.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Конструктивно классический почвенный пробоотборник представляет собой трубку с заостренным концом.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Ширина рукояти позволяет удобно работать во время отбора проб.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2050 руб. с НДС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12451E-9AFC-C396-083E-A2C11F1E9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" y="2695544"/>
            <a:ext cx="3430261" cy="227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24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5689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lnSpc>
                <a:spcPct val="150000"/>
              </a:lnSpc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Оборудование</a:t>
            </a:r>
          </a:p>
          <a:p>
            <a:pPr algn="ctr">
              <a:lnSpc>
                <a:spcPct val="150000"/>
              </a:lnSpc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для средней школы (5-9 класс)</a:t>
            </a:r>
          </a:p>
        </p:txBody>
      </p:sp>
    </p:spTree>
    <p:extLst>
      <p:ext uri="{BB962C8B-B14F-4D97-AF65-F5344CB8AC3E}">
        <p14:creationId xmlns:p14="http://schemas.microsoft.com/office/powerpoint/2010/main" val="4043581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Мини-экспресс-лаборатория «Пчёлка-У/почва»</a:t>
            </a:r>
          </a:p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(Комплект для проведения исследований окружающей среды)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68781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Предназначена для методического сопровождения и оснащения необходимыми тестовыми средствами, реагентами и оборудованием экологического практикума и учебно-исследовательских работ, реализуемых в образовательных курсах естественнонаучного цикла на базе учреждений основного среднего, среднего специального, высшего профессионального и дополнительного образования.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Позволяет преподавателям выполнять демонстрационные эксперименты с использованием полностью готовых тестовых средств и химических реагентов, а учащимся – актуальные исследования экологического состояния почвы.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64500 руб.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B1178B-BA49-B801-3142-27DC23705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43" y="2051832"/>
            <a:ext cx="2022715" cy="27543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042926-04AF-273C-B4EF-3BB36A049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4558" y="3679298"/>
            <a:ext cx="1504031" cy="204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81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Тест-системы «Нитрат-тест», «</a:t>
            </a:r>
            <a:r>
              <a:rPr lang="en-US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pH-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тест», «Железо общее»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6" y="1921948"/>
            <a:ext cx="11630434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23840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Тест-системы для анализа воды и почвы – наиболее простые и экономичные средства сигнального или полуколичественного химического анализа, представляющие собой товарную форму продукции с комплексом потребительских свойств. Тест-системы отличаются </a:t>
            </a: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экспрессностью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анализа, простотой применения, наглядностью и достоверностью результата, доходчивостью и лаконичностью инструкции.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Позволяют измерять уровень нитратов, 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pH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и железа общего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в воде и почве.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Позволяют провести от 20 до 100 анализов по каждому показателю.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55106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от 380 руб.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ED3BCA-2256-C6A0-DB33-FA27367A2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23" y="1978756"/>
            <a:ext cx="2020364" cy="16836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CBA695-A6A4-29B3-7DEA-D3D6BC639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611" y="3725959"/>
            <a:ext cx="2207422" cy="182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Тест-комплекты для анализа почвы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235022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Перечень тест-комплектов: «Аммоний обменный», «Емкость катионного обмена», «Кальций и магний в водной вытяжке», «Карбонаты и бикарбонаты в водной вытяжке», «Кислотность гидролитическая», «Кислотность почвы», «Нитраты в солевой вытяжке», «Обменная кислотность», «Подвижные соединения фосфора», «Сульфаты в водной вытяжке», «Хлориды в водной вытяжке».</a:t>
            </a:r>
          </a:p>
          <a:p>
            <a:pPr>
              <a:lnSpc>
                <a:spcPct val="95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5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Тест-комплект – портативная укладка, предназначенная для выполнения количественного или полуколичественного химического экспресс-анализа почвенной вытяжки на содержание одного вещества (группы однородных веществ) в полевых и лабораторных  условиях. Рассчитаны на 50 анализов.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от 3100 руб. с НДС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697615-8EAB-B787-2DFC-AEB3D843A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112" y="3424123"/>
            <a:ext cx="2165109" cy="24332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935935-0C12-1F00-D873-FA17512EF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41" y="1948303"/>
            <a:ext cx="2072198" cy="208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Ранцевая почвенная лаборатория РПЛ-1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68781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Предназначена для оценки основных химических, а также морфологических и физических показателей состояния почв и почвогрунтов, непосредственно в полевых условиях.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Эффективно используется при выполнении проектных и учебно-исследовательских работ в курсах химии, биологии, географии, факультативно в экологии, а также в специализированных образовательных организациях при изучении методов и средств почвенного, агрохимического и мелиоративного анализа.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181300 руб. с НДС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2EB239-C6E0-6C19-9387-04CD318BB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51" y="2024528"/>
            <a:ext cx="1433992" cy="35684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47CCA1-52DA-3545-E51E-08A82E391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0725" y="2179649"/>
            <a:ext cx="1166414" cy="15530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98F94EC-AE30-548C-7593-8BE1E6081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0724" y="3917275"/>
            <a:ext cx="1176511" cy="161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22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5689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lnSpc>
                <a:spcPct val="150000"/>
              </a:lnSpc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Оборудование</a:t>
            </a:r>
          </a:p>
          <a:p>
            <a:pPr algn="ctr">
              <a:lnSpc>
                <a:spcPct val="150000"/>
              </a:lnSpc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для дошкольного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616467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Настольная почвенная лаборатория НПЛ-1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68781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Предназначена для оценки основных химических, а также морфологических и физических показателей состояния почв и почвогрунтов.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Лаборатория эффективно используется при выполнении проектных и учебно-исследовательских работ в курсах химии, биологии, географии, факультативно в экологии, а также в специализированных образовательных организациях при изучении методов и средств почвенного, агрохимического и мелиоративного анализа.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263600 руб. с НДС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47CCA1-52DA-3545-E51E-08A82E391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743" y="4302121"/>
            <a:ext cx="1166414" cy="15530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98F94EC-AE30-548C-7593-8BE1E6081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902" y="4296370"/>
            <a:ext cx="1131265" cy="15530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B9C25A-C3F0-A52A-53DB-19A4C2E80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63" y="1984192"/>
            <a:ext cx="3723763" cy="211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49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Роботизированный комплект НАУРОБО «Умная гидропоника»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2350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Предназначение: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— Позволяет получить навыки биологического культивирования растений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— Позволяет получить опыт в области программирования, робототехники, взаимодействия с электронными устройствами в рамках концепции «Интернет вещей».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Комплект поставки включает в себя руководство по эксплуатации на русском языке с описанием основных принципов работы модели, способах её настройки и методах проведения экспериментов.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Дополнительно, в комплект поставки входит методическое руководство на настройке микрокомпьютера для возможности самостоятельной переустановки системы и управляющей программы.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297000 руб.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5BCE17-9CF8-A9E0-1857-626B513A8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92" y="2145528"/>
            <a:ext cx="3579041" cy="252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79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Робототехнический комплекс НАУРОБО «Умная теплица»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2350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Робототехнический комплекс представляет собой набор-конструктор по сборке модели умной теплицы с роботизированной системой управления, объединяющий в себе следующие задачи: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— Механическая сборка корпусных элементов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— Монтаж электрических схем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— Применение датчиков для контроля параметров внутренней среды и созданию алгоритмов автоматического управления этими параметрами (в частности, температурой, влажностью почвы, освещенностью) с целью выращивания биологических культур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— Программирование на JavaScript с использованием фреймворка </a:t>
            </a: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NodeJS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(+HTML и CSS)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— Изучение влияния на рост растений температуры, влажности почвы и освещенности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247300 руб. с НДС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E9A05B-FB87-62CE-6A21-EAA89BC52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81" y="2024449"/>
            <a:ext cx="3633792" cy="256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43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Цифровая лаборатория по «Окружающему миру» — </a:t>
            </a:r>
            <a:r>
              <a:rPr lang="ru-RU" sz="2400" b="1" dirty="0" err="1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SenseDisс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Environment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68781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Представляет собой идеальный инструмент для проведения научных экспериментов в полевых условиях. Его функционал позволяет учащимся увлекательно и эффективно заниматься наукой на практике.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Основные рассматриваемые блоки:</a:t>
            </a: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• Организация проектных и исследовательских работ;</a:t>
            </a: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• Лабораторные работы по химии;</a:t>
            </a: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• Лабораторные работы по физике;</a:t>
            </a: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• Лабораторные работы по биологии.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Методическое пособие входит в комплект поставки каждой лаборатории.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159000 руб.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928BC2-FDE1-F3DD-FFC9-E6DEF55E5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69" y="2633930"/>
            <a:ext cx="3519065" cy="233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75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Микроскоп школьный Эврика 40х-1280х в текстильном кейсе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68781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Дорожный вариант для любознательных исследователей, которые изучают биологию не только за учебным столом, но и на природе.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Микроскоп предназначен для изучения биологических объектов в виде мазков и срезов. При работе с объективами 4х и 10х можно изучать непрозрачные плоские объекты.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Микроскоп может быть использован для лабораторных биологических работ в домашних условиях, в школах, лицеях и дошкольных учебных заведениях.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11890 руб.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1A7286-8538-CE52-1D20-68111DDD7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25" y="2622430"/>
            <a:ext cx="2854166" cy="287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43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Термометр почвенный DT-131, универсальный цифровой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68667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Предназначен для измерения температуры с помощью контактного щупа.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Термомент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DT-131 представляет собой многофункциональную модель, способную реализовывать множество различных задач:</a:t>
            </a: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- Переключение между °C/°F.</a:t>
            </a: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- Фиксация показаний текущей температуры «</a:t>
            </a: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Hold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».</a:t>
            </a: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- Отображение максимального/минимального значения температур.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3600 руб. с НДС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7ACBC9-B22E-BC83-CE65-0BEB09E12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27" y="2683576"/>
            <a:ext cx="3601949" cy="270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00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Пробоотборник почвы-бур ППБ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23502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Пробоотборник почвы-бур (бур Некрасова) предназначен для взятия проб почвы, грунта, донных отложений, кроме глинистых и каменистых почв в соответствии с ГОСТ 17.4.4.02-84 и ГОСТ 28168-89.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Пробоотборник почвы-бур ППБ изготовлен из нержавеющей стали, и состоит из наконечника и штанги, которая может удлиняться в зависимости от необходимой глубины взятия пробы.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Бур представляет собой наконечник из закаленной стали, который соединяется со штангой с помощью стопорных винтов. Штанга может удлиняться до необходимой длины другой штангой, находящейся в комплекте. Штанга на конце имеет рукоятку для вращения пробоотборника.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20760 руб.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E0366B-B6D9-0214-68EF-F365A9C2B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203" y="2442478"/>
            <a:ext cx="2700951" cy="27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68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 err="1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Почвоотборник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ручной (ботанический нож), 30 см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2350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Приспособление, главным назначением которого является забор почвы с целью получения максимального результата при анализе количественных и качественных характеристик, а также химического и физического состава.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Конструктивно классический почвенный пробоотборник представляет собой трубку с заостренным концом.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Ширина рукояти позволяет удобно работать во время отбора проб.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2050 руб. с НДС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12451E-9AFC-C396-083E-A2C11F1E9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" y="2695544"/>
            <a:ext cx="3430261" cy="227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07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AMT-300 электронный измеритель кислотности, влажности,</a:t>
            </a:r>
          </a:p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температуры и освещенности почвы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23502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AMT-300 подходит для измерения 4-х важных параметров почвы при выращивании растений - уровня кислотности pH, влажности, температуры и освещенности.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Мультимонитор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для почвы AMT-300 позволит регулярно и оперативно проводить измерения параметров почвы в цветочных горшках, теплицах и оранжереях, на приусадебных участках, а также моментально реагировать на изменения параметров и тем самым повысить урожайность культур, добиваться лучших результатов при выращивании растений.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AMT-300 очень компактен и удобен для измерений любого типа почвы (грунта) и обеспечивает точные и стабильные показания в сравнении с аналоговыми тестерами.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2920 руб.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5ED213-37F8-790F-9D64-0A00D6884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022" y="2084968"/>
            <a:ext cx="3323178" cy="332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Прибор контроля параметров почвы 4 в 1 (кислотность (pH), влажность, плодородие (N-P-K), освещенность) </a:t>
            </a:r>
            <a:r>
              <a:rPr lang="ru-RU" sz="2400" b="1" dirty="0" err="1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Luster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Leaf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Rapitest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1818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17717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Предназначен для измерения кислотности (pH), влажности, плодородия (N-P-K) и освещенности почвы.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Содержит 4 прибора в 1: pH метр, влагомер, измеритель N-P-K и люксметр!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Анализатор параметров почвы обеспечит простой и удобный способ получения необходимых измерений для обеспечения оптимального роста растений. 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С помощью </a:t>
            </a: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мультимонитора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4 в 1 для можно оценить показатель плодородности почвы в комбинации уровней азота, фосфора и калия (N-P-K), что необходимо для здоровья и роста растений. Также тестер оснащен функциями измерения уровня pH, освещенности и влажности почвы.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2830 руб. с НДС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1E4ABF-A147-65C4-C834-15EE22CBF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260" y="2084968"/>
            <a:ext cx="1352733" cy="37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57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Набор для наблюдений и экспериментирования с природными объектами «Дошкольник» (Набор для экспериментирования)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6156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00650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Предназначен для оснащения практико-ориентированных занятий с детьми старшего дошкольного возраста, направленных на расширение их представлений об объектах и явлениях природы. Знакомит детей с исследовательской деятельностью. Позволяет провести ряд простейших экспериментов с почвой, водой, воздухом.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Набор представляет собой дидактико-методический комплект, включающий подборку простейшего оборудования, реактивов, посуды и принадлежностей, а также методическое пособие – руководство для воспитателя/родителя и дидактические материалы на цифровом носителе.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D2D593-2604-2596-41E9-CF5F3A39B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46" y="2125318"/>
            <a:ext cx="2235130" cy="3008243"/>
          </a:xfrm>
          <a:prstGeom prst="rect">
            <a:avLst/>
          </a:prstGeom>
        </p:spPr>
      </p:pic>
      <p:pic>
        <p:nvPicPr>
          <p:cNvPr id="11" name="Рисунок 4">
            <a:extLst>
              <a:ext uri="{FF2B5EF4-FFF2-40B4-BE49-F238E27FC236}">
                <a16:creationId xmlns:a16="http://schemas.microsoft.com/office/drawing/2014/main" id="{6F80F466-771E-EC63-8E41-ED1717BDA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242" y="3082511"/>
            <a:ext cx="1512888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55106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23900 руб. с НДС</a:t>
            </a:r>
          </a:p>
        </p:txBody>
      </p:sp>
    </p:spTree>
    <p:extLst>
      <p:ext uri="{BB962C8B-B14F-4D97-AF65-F5344CB8AC3E}">
        <p14:creationId xmlns:p14="http://schemas.microsoft.com/office/powerpoint/2010/main" val="3891374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Набор для анализа плодородия почвы NPK </a:t>
            </a:r>
            <a:r>
              <a:rPr lang="ru-RU" sz="2400" b="1" dirty="0" err="1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Milwaukee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MT6003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17717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Комплект для тестирования плодородия почвы </a:t>
            </a: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Milwaukee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MT6003 NPK позволяет измерить концентрацию трех элементов N, P, K в образце почвы.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Помогает определить качество роста растений и сельскохозяйственных культур, которое во многом зависит от физических и химических свойств почвы, то есть от состава почвы: минералов и органических веществ, воды, газов, таких как кислород и углекислый газ, а также живых существ (в первую очередь микроорганизмов, таких как грибы и бактерии).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10390 руб.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1E6EE2-211F-C1D0-D1ED-AFEBFDF75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13" y="2239610"/>
            <a:ext cx="3353378" cy="33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64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5689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lnSpc>
                <a:spcPct val="150000"/>
              </a:lnSpc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Оборудование</a:t>
            </a:r>
          </a:p>
          <a:p>
            <a:pPr algn="ctr">
              <a:lnSpc>
                <a:spcPct val="150000"/>
              </a:lnSpc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для старшей школы</a:t>
            </a:r>
          </a:p>
        </p:txBody>
      </p:sp>
    </p:spTree>
    <p:extLst>
      <p:ext uri="{BB962C8B-B14F-4D97-AF65-F5344CB8AC3E}">
        <p14:creationId xmlns:p14="http://schemas.microsoft.com/office/powerpoint/2010/main" val="3540356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Типовой комплект оборудования</a:t>
            </a:r>
          </a:p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«Экология и охрана окружающей среды» ЭОС-2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2350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Предназначен для проведения практических работ в рамках программ профессионального обучения с отражением вопросов промышленной экологии, экологического мониторинга, природопользования, техники и технологии защиты окружающей среды, безопасности жизнедеятельности и др. в системе среднего и высшего профессионального образования.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Построен по модульному принципу. Входящие в состав комплекта модули (наборы, установки) позволяют выполнять работы на реальных и искусственно приготовленных (модельных средах). В состав включено оборудование и учебные пособия для практического изучения экологических природных и техногенных факторов, параметров работы водоочистного оборудования, систем водоснабжения и др.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439700 руб. с НДС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FD0B28-128E-DA78-5A10-0A204ECDA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72" y="2115848"/>
            <a:ext cx="3441613" cy="22951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5BFCAB-0B30-F506-981C-91C7560F7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110" y="4474237"/>
            <a:ext cx="1074927" cy="145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7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Ранцевые почвенные лаборатории РПЛ-1, РПЛ-2, РПЛ-3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19443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Предназначены для оценки основных химических, а также морфологических и физических показателей состояния почв и почвогрунтов, непосредственно в полевых условиях.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Эффективно используются при выполнении проектных и учебно-исследовательских работ в курсах химии, биологии, географии, факультативно в экологии, а также в специализированных образовательных организациях при изучении методов и средств почвенного, агрохимического и мелиоративного анализа.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В состав также входят: 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pH-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метр, кондуктометр, набор-укладка для </a:t>
            </a: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фотоколориметрирования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690114" y="5966608"/>
            <a:ext cx="36230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от 181300 руб. с НДС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47CCA1-52DA-3545-E51E-08A82E391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824" y="4288191"/>
            <a:ext cx="1166414" cy="15530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98F94EC-AE30-548C-7593-8BE1E6081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611" y="4288191"/>
            <a:ext cx="1131265" cy="15530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3EAFCD-58D1-ED62-DE9D-E789F8C0E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94201" y="1948304"/>
            <a:ext cx="3183925" cy="225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27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Настольные почвенные лаборатории НПЛ-1, НПЛ-2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68781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Предназначена для оценки основных химических, а также морфологических и физических показателей состояния почв и почвогрунтов.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Лаборатория эффективно используется при выполнении проектных и учебно-исследовательских работ в курсах химии, биологии, географии, факультативно в экологии, а также в специализированных образовательных организациях при изучении методов и средств почвенного, агрохимического и мелиоративного анализа.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В НПЛ-2, по сравнению с НПЛ-1, в состав входит набор-укладка для </a:t>
            </a: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фотоколориметрирования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36121" y="5966608"/>
            <a:ext cx="36575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от 263600 руб. с НДС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47CCA1-52DA-3545-E51E-08A82E391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743" y="4302121"/>
            <a:ext cx="1166414" cy="15530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98F94EC-AE30-548C-7593-8BE1E6081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902" y="4296370"/>
            <a:ext cx="1131265" cy="15530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08BE93-87C4-00B7-8EC9-D9A6EBEFB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481" y="2196979"/>
            <a:ext cx="4203051" cy="179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28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Мини-экспресс-лаборатория «Анализ удобрений»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68781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Предназначена для экспресс-анализа и качественного определения вида основных минеральных удобрений в полевых и лабораторных условиях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Эффективно применяется в специализированных образовательных организациях для отработки соответствующих умений и навыков аналитических операций.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36121" y="5966608"/>
            <a:ext cx="36575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от 36900 руб.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D12143-9B7A-1A30-7A81-78870551E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12" y="2170139"/>
            <a:ext cx="3365974" cy="328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83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Тест-системы «Нитрат-тест», «</a:t>
            </a:r>
            <a:r>
              <a:rPr lang="en-US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pH-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тест», «Железо общее»,</a:t>
            </a:r>
          </a:p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«Железо 2», «Медь», «Хромат», «Никель»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6" y="1921948"/>
            <a:ext cx="11630434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23840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Тест-системы для анализа воды и почвы – наиболее простые и экономичные средства сигнального или полуколичественного химического анализа, представляющие собой товарную форму продукции с комплексом потребительских свойств. Тест-системы отличаются </a:t>
            </a: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экспрессностью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анализа, простотой применения, наглядностью и достоверностью результата, доходчивостью и лаконичностью инструкции.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Позволяют измерять уровень нитратов, 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pH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, железа, меди, хромата и никеля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в воде и почве.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Позволяют провести от 20 до 100 анализов по каждому показателю.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55106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от 380 руб.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ED3BCA-2256-C6A0-DB33-FA27367A2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23" y="1978756"/>
            <a:ext cx="2020364" cy="16836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CBA695-A6A4-29B3-7DEA-D3D6BC639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611" y="3725959"/>
            <a:ext cx="2207422" cy="182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72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Тест-комплекты для анализа почвы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235022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Перечень тест-комплектов: «Аммоний обменный», «Емкость катионного обмена», «Кальций и магний в водной вытяжке», «Карбонаты и бикарбонаты в водной вытяжке», «Кислотность гидролитическая», «Кислотность почвы», «Нитраты в солевой вытяжке», «Обменная кислотность», «Подвижные соединения фосфора», «Сульфаты в водной вытяжке», «Хлориды в водной вытяжке».</a:t>
            </a:r>
          </a:p>
          <a:p>
            <a:pPr>
              <a:lnSpc>
                <a:spcPct val="95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5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Тест-комплект – портативная укладка, предназначенная для выполнения количественного или полуколичественного химического экспресс-анализа почвенной вытяжки на содержание одного вещества (группы однородных веществ) в полевых и лабораторных  условиях. Рассчитаны на 50 анализов.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от 3100 руб. с НДС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697615-8EAB-B787-2DFC-AEB3D843A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112" y="3424123"/>
            <a:ext cx="2165109" cy="24332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935935-0C12-1F00-D873-FA17512EF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41" y="1948303"/>
            <a:ext cx="2072198" cy="208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49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Роботизированный комплект НАУРОБО «Умная гидропоника»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2350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Предназначение: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— Позволяет получить навыки биологического культивирования растений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— Позволяет получить опыт в области программирования, робототехники, взаимодействия с электронными устройствами в рамках концепции «Интернет вещей».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Комплект поставки включает в себя руководство по эксплуатации на русском языке с описанием основных принципов работы модели, способах её настройки и методах проведения экспериментов.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Дополнительно, в комплект поставки входит методическое руководство на настройке микрокомпьютера для возможности самостоятельной переустановки системы и управляющей программы.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297000 руб.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5BCE17-9CF8-A9E0-1857-626B513A8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92" y="2145528"/>
            <a:ext cx="3579041" cy="252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96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Робототехнический комплекс НАУРОБО «Умная теплица»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2350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Робототехнический комплекс представляет собой набор-конструктор по сборке модели умной теплицы с роботизированной системой управления, объединяющий в себе следующие задачи: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— Механическая сборка корпусных элементов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— Монтаж электрических схем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— Применение датчиков для контроля параметров внутренней среды и созданию алгоритмов автоматического управления этими параметрами (в частности, температурой, влажностью почвы, освещенностью) с целью выращивания биологических культур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— Программирование на JavaScript с использованием фреймворка </a:t>
            </a: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NodeJS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(+HTML и CSS)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— Изучение влияния на рост растений температуры, влажности почвы и освещенности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247300 руб. с НДС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E9A05B-FB87-62CE-6A21-EAA89BC52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81" y="2024449"/>
            <a:ext cx="3633792" cy="256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50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Микроскоп «Бобровая лаборатория» Стандарт+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68667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Цифровая модель микроскопа со встроенным экраном и со всем необходимым комплектом для изучения микромира. Микроскоп позволяет делать фотоснимки, записывать видеоролики изучаемых образцов, выводить изображение на экран смартфона, планшета или компьютера.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Микроскоп можно взять с собой на природу и провести наблюдение за окружающим миром. Используя входящие в лабораторию готовые образцы, инструменты и материалы для сборки, а также красочную книгу для изучения микромира, ребенок сможет подтянуть свои знания по микробиологии и проводить свои исследования.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56000 руб.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39A145-4061-AEDD-B301-316AA10A8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59" y="2226544"/>
            <a:ext cx="3090481" cy="231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536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Микроскоп биологический </a:t>
            </a:r>
            <a:r>
              <a:rPr lang="ru-RU" sz="2400" b="1" dirty="0" err="1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Микромед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 (2-20 </a:t>
            </a:r>
            <a:r>
              <a:rPr lang="ru-RU" sz="2400" b="1" dirty="0" err="1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inf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68781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Бинокулярный микроскоп </a:t>
            </a: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Микромед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1 (2-20 </a:t>
            </a: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inf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.) предназначен для наблюдения и морфологических исследований препаратов в проходящем свете по методу светлого поля, а также по методу темного поля и простой поляризации с устройствами, поставляемыми по дополнительному заказу.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Микроскоп может быть использован в биологии, ботанике, химии и других областях науки.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40410 руб.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A6FDE9-E999-A472-E3CE-EBDB76323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585" y="2343549"/>
            <a:ext cx="2940057" cy="295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380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Цифровая лаборатория по «Окружающему миру» — </a:t>
            </a:r>
            <a:r>
              <a:rPr lang="ru-RU" sz="2400" b="1" dirty="0" err="1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SenseDisс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Environment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68781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Представляет собой идеальный инструмент для проведения научных экспериментов в полевых условиях. Его функционал позволяет учащимся увлекательно и эффективно заниматься наукой на практике.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Основные рассматриваемые блоки:</a:t>
            </a: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• Организация проектных и исследовательских работ;</a:t>
            </a: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• Лабораторные работы по химии;</a:t>
            </a: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• Лабораторные работы по физике;</a:t>
            </a: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• Лабораторные работы по биологии.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Методическое пособие входит в комплект поставки каждой лаборатории.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159000 руб.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928BC2-FDE1-F3DD-FFC9-E6DEF55E5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69" y="2633930"/>
            <a:ext cx="3519065" cy="233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748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Термометр почвенный DT-131, универсальный цифровой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68667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Предназначен для измерения температуры с помощью контактного щупа.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Термомент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DT-131 представляет собой многофункциональную модель, способную реализовывать множество различных задач:</a:t>
            </a: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- Переключение между °C/°F.</a:t>
            </a: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- Фиксация показаний текущей температуры «</a:t>
            </a: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Hold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».</a:t>
            </a: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- Отображение максимального/минимального значения температур.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3600 руб. с НДС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7ACBC9-B22E-BC83-CE65-0BEB09E12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27" y="2683576"/>
            <a:ext cx="3601949" cy="270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005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Пробоотборник почвы-бур ППБ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23502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Пробоотборник почвы-бур (бур Некрасова) предназначен для взятия проб почвы, грунта, донных отложений, кроме глинистых и каменистых почв в соответствии с ГОСТ 17.4.4.02-84 и ГОСТ 28168-89.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Пробоотборник почвы-бур ППБ изготовлен из нержавеющей стали, и состоит из наконечника и штанги, которая может удлиняться в зависимости от необходимой глубины взятия пробы.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Бур представляет собой наконечник из закаленной стали, который соединяется со штангой с помощью стопорных винтов. Штанга может удлиняться до необходимой длины другой штангой, находящейся в комплекте. Штанга на конце имеет рукоятку для вращения пробоотборника.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20760 руб.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E0366B-B6D9-0214-68EF-F365A9C2B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203" y="2442478"/>
            <a:ext cx="2700951" cy="27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48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 err="1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Почвоотборник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ручной (ботанический нож), 30 см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2350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Приспособление, главным назначением которого является забор почвы с целью получения максимального результата при анализе количественных и качественных характеристик, а также химического и физического состава.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Конструктивно классический почвенный пробоотборник представляет собой трубку с заостренным концом.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Ширина рукояти позволяет удобно работать во время отбора проб.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2050 руб. с НДС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12451E-9AFC-C396-083E-A2C11F1E9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" y="2695544"/>
            <a:ext cx="3430261" cy="227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983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AMT-300 электронный измеритель кислотности, влажности,</a:t>
            </a:r>
          </a:p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температуры и освещенности почвы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23502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AMT-300 подходит для измерения 4-х важных параметров почвы при выращивании растений - уровня кислотности pH, влажности, температуры и освещенности.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Мультимонитор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для почвы AMT-300 позволит регулярно и оперативно проводить измерения параметров почвы в цветочных горшках, теплицах и оранжереях, на приусадебных участках, а также моментально реагировать на изменения параметров и тем самым повысить урожайность культур, добиваться лучших результатов при выращивании растений.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AMT-300 очень компактен и удобен для измерений любого типа почвы (грунта) и обеспечивает точные и стабильные показания в сравнении с аналоговыми тестерами.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2920 руб.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5ED213-37F8-790F-9D64-0A00D6884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022" y="2084968"/>
            <a:ext cx="3323178" cy="332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070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Прибор контроля параметров почвы 4 в 1 (кислотность (pH), влажность, плодородие (N-P-K), освещенность) </a:t>
            </a:r>
            <a:r>
              <a:rPr lang="ru-RU" sz="2400" b="1" dirty="0" err="1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Luster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Leaf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Rapitest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1818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17717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Предназначен для измерения кислотности (pH), влажности, плодородия (N-P-K) и освещенности почвы.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Содержит 4 прибора в 1: pH метр, влагомер, измеритель N-P-K и люксметр!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Анализатор параметров почвы обеспечит простой и удобный способ получения необходимых измерений для обеспечения оптимального роста растений. 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С помощью </a:t>
            </a: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мультимонитора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4 в 1 для можно оценить показатель плодородности почвы в комбинации уровней азота, фосфора и калия (N-P-K), что необходимо для здоровья и роста растений. Также тестер оснащен функциями измерения уровня pH, освещенности и влажности почвы.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2830 руб. с НДС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1E4ABF-A147-65C4-C834-15EE22CBF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260" y="2084968"/>
            <a:ext cx="1352733" cy="37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929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Набор для анализа плодородия почвы NPK </a:t>
            </a:r>
            <a:r>
              <a:rPr lang="ru-RU" sz="2400" b="1" dirty="0" err="1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Milwaukee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MT6003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17717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Комплект для тестирования плодородия почвы </a:t>
            </a: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Milwaukee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MT6003 NPK позволяет измерить концентрацию трех элементов N, P, K в образце почвы.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Помогает определить качество роста растений и сельскохозяйственных культур, которое во многом зависит от физических и химических свойств почвы, то есть от состава почвы: минералов и органических веществ, воды, газов, таких как кислород и углекислый газ, а также живых существ (в первую очередь микроорганизмов, таких как грибы и бактерии).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10390 руб.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1E6EE2-211F-C1D0-D1ED-AFEBFDF75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13" y="2239610"/>
            <a:ext cx="3353378" cy="33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112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Портативный pH-метр ЭКОСТАБ PH 231SL для почвы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17717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Предназначен для лабораторного измерения pH в полевых условиях. Прибор оснащен различными интеллектуальными функциями и имеет прочную конструкцию.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Идеально подходит для использования в полевых условиях.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Портативный pH-метр ЭКОСТАБ PH231SL оснащен электродом </a:t>
            </a: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LabSen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® для почвы, полутвердых образцов с корпусом из PVC-пластика и прочным наконечником конической формы, предназначенным для проведения прямых измерений pH почвы.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</a:t>
            </a:r>
            <a:r>
              <a:rPr lang="en-US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59600</a:t>
            </a: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руб. с НДС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E3A151-C509-5128-36F7-DFD6E146E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72" y="2246133"/>
            <a:ext cx="3139321" cy="313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949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Кондуктометр </a:t>
            </a:r>
            <a:r>
              <a:rPr lang="en-US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EC-3185 Soil tester 3 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 1 (</a:t>
            </a:r>
            <a:r>
              <a:rPr lang="en-US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EC/TDS/CF)</a:t>
            </a:r>
            <a:endParaRPr lang="ru-RU" sz="2400" b="1" dirty="0">
              <a:solidFill>
                <a:schemeClr val="accent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1771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Предназначен для измерения электропроводности EC, концентрации солей TDS, жесткости CF.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Кондуктометр с внешним зондом EC-3185 измеряет: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- электропроводность EC с разрешением 0,01 мс/см в диапазоне от 0 до 4,0 мс/см;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- жесткость с разрешением 0,1 СF в диапазоне от 0 до 4 СF;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- концентрацию солей TDS (твердых частиц) с разрешением 10 </a:t>
            </a: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ppm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в диапазоне от 10 до 400 </a:t>
            </a: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ppm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Эти возможности, в сочетании с точностью ±2% и автоматической температурной компенсацией от 0 до +50°C, делают устройство незаменимым в самых разных отраслях – в сельском хозяйстве, производстве, учебе и быту.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999</a:t>
            </a:r>
            <a:r>
              <a:rPr lang="en-US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0</a:t>
            </a: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руб.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0CD44E-D9E2-241B-F95D-ED3CE79D1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34" y="2259092"/>
            <a:ext cx="3348078" cy="334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58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Академия </a:t>
            </a:r>
            <a:r>
              <a:rPr lang="ru-RU" sz="2400" b="1" dirty="0" err="1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Наураши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«Умная теплица»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235022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Набор предназначен для работы с детьми, начиная со старшего дошкольного возраста.</a:t>
            </a:r>
          </a:p>
          <a:p>
            <a:pPr>
              <a:lnSpc>
                <a:spcPct val="85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Из набора дети могут собрать модель роботизированной теплицы и использовать её как основу для ведения проектной деятельности в областях таких наук, как: биология, химия, окружающий мир.</a:t>
            </a:r>
          </a:p>
          <a:p>
            <a:pPr>
              <a:lnSpc>
                <a:spcPct val="85000"/>
              </a:lnSpc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85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Использование уникального конструктива из кубиков и других элементов конструктора позволяет не только развивать мелкую моторику рук, но и формировать начальные навыки инженерного мышления.</a:t>
            </a:r>
          </a:p>
          <a:p>
            <a:pPr>
              <a:lnSpc>
                <a:spcPct val="85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Набор позволяет изучить следующие процессы:</a:t>
            </a:r>
          </a:p>
          <a:p>
            <a:pPr>
              <a:lnSpc>
                <a:spcPct val="85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— Автоматизация полива растений</a:t>
            </a:r>
          </a:p>
          <a:p>
            <a:pPr>
              <a:lnSpc>
                <a:spcPct val="85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— Влияние разных цветовых характеристик освещения на рост и развитие растений определенного типа</a:t>
            </a:r>
          </a:p>
          <a:p>
            <a:pPr>
              <a:lnSpc>
                <a:spcPct val="85000"/>
              </a:lnSpc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— Влияние интенсивности освещения на рост и развитие растений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98000 руб. с НДС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79C8A6-C4AB-B3DC-20B0-099FE0421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20" y="2091200"/>
            <a:ext cx="3597958" cy="35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720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"/>
            <a:ext cx="12193690" cy="6857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55754" y="2227940"/>
            <a:ext cx="67224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chemeClr val="bg1"/>
                </a:solidFill>
              </a:rPr>
              <a:t>Отдел продаж ГК «</a:t>
            </a:r>
            <a:r>
              <a:rPr lang="ru-RU" sz="2400" b="1" u="sng" dirty="0" err="1">
                <a:solidFill>
                  <a:schemeClr val="bg1"/>
                </a:solidFill>
              </a:rPr>
              <a:t>Крисмас</a:t>
            </a:r>
            <a:r>
              <a:rPr lang="ru-RU" sz="2400" b="1" u="sng" dirty="0">
                <a:solidFill>
                  <a:schemeClr val="bg1"/>
                </a:solidFill>
              </a:rPr>
              <a:t>»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191119 Санкт-Петербург,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ул. Константина </a:t>
            </a:r>
            <a:r>
              <a:rPr lang="ru-RU" sz="2400" b="1" dirty="0" err="1">
                <a:solidFill>
                  <a:schemeClr val="bg1"/>
                </a:solidFill>
              </a:rPr>
              <a:t>Заслонова</a:t>
            </a:r>
            <a:r>
              <a:rPr lang="ru-RU" sz="2400" b="1" dirty="0">
                <a:solidFill>
                  <a:schemeClr val="bg1"/>
                </a:solidFill>
              </a:rPr>
              <a:t>, д. 6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E-</a:t>
            </a:r>
            <a:r>
              <a:rPr lang="ru-RU" sz="2400" b="1" dirty="0" err="1">
                <a:solidFill>
                  <a:schemeClr val="bg1"/>
                </a:solidFill>
              </a:rPr>
              <a:t>mail</a:t>
            </a:r>
            <a:r>
              <a:rPr lang="ru-RU" sz="2400" b="1" dirty="0">
                <a:solidFill>
                  <a:schemeClr val="bg1"/>
                </a:solidFill>
              </a:rPr>
              <a:t>: info@christmas-plus.ru</a:t>
            </a: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640202"/>
              </p:ext>
            </p:extLst>
          </p:nvPr>
        </p:nvGraphicFramePr>
        <p:xfrm>
          <a:off x="442057" y="5520545"/>
          <a:ext cx="2871640" cy="980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3960607" imgH="1353273" progId="CorelDraw.Graphic.19">
                  <p:embed/>
                </p:oleObj>
              </mc:Choice>
              <mc:Fallback>
                <p:oleObj name="CorelDRAW" r:id="rId3" imgW="3960607" imgH="1353273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2057" y="5520545"/>
                        <a:ext cx="2871640" cy="980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96245" y="1425789"/>
            <a:ext cx="3616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КОНТАКТЫ: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252" y="202130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13697" y="5457776"/>
            <a:ext cx="8954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shop.christmas-plus.ru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86149" y="4859429"/>
            <a:ext cx="8486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u="sng" dirty="0">
                <a:solidFill>
                  <a:schemeClr val="bg1"/>
                </a:solidFill>
              </a:rPr>
              <a:t>Тел.: 8 (800) 302-92-25 (бесплатный звонок по России) </a:t>
            </a:r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317912"/>
              </p:ext>
            </p:extLst>
          </p:nvPr>
        </p:nvGraphicFramePr>
        <p:xfrm>
          <a:off x="5448067" y="363876"/>
          <a:ext cx="1515121" cy="484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7957073" imgH="2544791" progId="CorelDraw.Graphic.19">
                  <p:embed/>
                </p:oleObj>
              </mc:Choice>
              <mc:Fallback>
                <p:oleObj name="CorelDRAW" r:id="rId5" imgW="7957073" imgH="254479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48067" y="363876"/>
                        <a:ext cx="1515121" cy="48458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048765" y="249446"/>
            <a:ext cx="2227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Система менеджмента качества организации сертифицирована на соответствие требованиям международного стандарта </a:t>
            </a:r>
          </a:p>
          <a:p>
            <a:r>
              <a:rPr lang="ru-RU" sz="800" dirty="0"/>
              <a:t>ISO 9001и национального стандарта </a:t>
            </a:r>
          </a:p>
          <a:p>
            <a:r>
              <a:rPr lang="ru-RU" sz="800" dirty="0"/>
              <a:t>ГОСТ Р ИСО 9001-2015.</a:t>
            </a:r>
          </a:p>
        </p:txBody>
      </p:sp>
    </p:spTree>
    <p:extLst>
      <p:ext uri="{BB962C8B-B14F-4D97-AF65-F5344CB8AC3E}">
        <p14:creationId xmlns:p14="http://schemas.microsoft.com/office/powerpoint/2010/main" val="3072862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5689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lnSpc>
                <a:spcPct val="150000"/>
              </a:lnSpc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Оборудование</a:t>
            </a:r>
          </a:p>
          <a:p>
            <a:pPr algn="ctr">
              <a:lnSpc>
                <a:spcPct val="150000"/>
              </a:lnSpc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для начальной школы</a:t>
            </a:r>
          </a:p>
        </p:txBody>
      </p:sp>
    </p:spTree>
    <p:extLst>
      <p:ext uri="{BB962C8B-B14F-4D97-AF65-F5344CB8AC3E}">
        <p14:creationId xmlns:p14="http://schemas.microsoft.com/office/powerpoint/2010/main" val="2420070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Тест-системы «Нитрат-тест», «</a:t>
            </a:r>
            <a:r>
              <a:rPr lang="en-US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pH-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тест»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6" y="1921948"/>
            <a:ext cx="11630434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723840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Тест-системы для анализа воды и почвы – наиболее простые и экономичные средства сигнального или полуколичественного химического анализа, представляющие собой товарную форму продукции с комплексом потребительских свойств. Тест-системы отличаются </a:t>
            </a:r>
            <a:r>
              <a:rPr lang="ru-RU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экспрессностью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анализа, простотой применения, наглядностью и достоверностью результата, доходчивостью и лаконичностью инструкции.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Позволяют измерять уровень нитратов и 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pH 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в воде и почве.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Позволяют провести от 20 до 100 анализов по каждому показателю.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55106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от 380 руб.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ED3BCA-2256-C6A0-DB33-FA27367A2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23" y="1978756"/>
            <a:ext cx="2020364" cy="16836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CBA695-A6A4-29B3-7DEA-D3D6BC639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611" y="3725959"/>
            <a:ext cx="2207422" cy="182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24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Тест-комплекты «</a:t>
            </a:r>
            <a:r>
              <a:rPr lang="en-US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», «ОЖ-1», «Кислотность почвы»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721" y="2024449"/>
            <a:ext cx="657907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Тест-комплект – портативная укладка, предназначенная для выполнения количественного или полуколичественного химического экспресс-анализа (воды, почвенной вытяжки, специальных сред) на содержание одного вещества (группы однородных веществ) в полевых, лабораторных или производственных условиях.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Позволяют измерять уровень 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pH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, общую жесткость и кислотность почвы.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Позволяют провести от 50 до 100 анализов по каждому показателю.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55106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от 2700 руб. с НДС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5F0A33-0999-B0D7-86C7-94557E53D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26" y="1839717"/>
            <a:ext cx="1916142" cy="25548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38D1F2-2F02-9944-D55F-864D40654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950" y="3565075"/>
            <a:ext cx="2014927" cy="195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66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9"/>
          <a:stretch/>
        </p:blipFill>
        <p:spPr>
          <a:xfrm>
            <a:off x="-1690" y="0"/>
            <a:ext cx="12193690" cy="1174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82" y="300675"/>
            <a:ext cx="48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ЛАБОРАТОРНОЕ И УЧЕБНОЕ ОБОРУДОВАНИЕ: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ПРОИЗВОДСТВО И ПОСТАВКИ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825" y="201180"/>
            <a:ext cx="262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</a:rPr>
              <a:t>shop.christmas-plus.ru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</a:rPr>
              <a:t>christmas-plus.ru</a:t>
            </a:r>
          </a:p>
          <a:p>
            <a:pPr algn="r"/>
            <a:r>
              <a:rPr lang="ru-RU" sz="1600" b="1" dirty="0" err="1">
                <a:solidFill>
                  <a:srgbClr val="00B050"/>
                </a:solidFill>
              </a:rPr>
              <a:t>Крисмас.рф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9" name="Google Shape;417;p64"/>
          <p:cNvSpPr txBox="1">
            <a:spLocks/>
          </p:cNvSpPr>
          <p:nvPr/>
        </p:nvSpPr>
        <p:spPr>
          <a:xfrm>
            <a:off x="-1690" y="1168842"/>
            <a:ext cx="12192000" cy="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rgbClr val="C00000"/>
              </a:buClr>
              <a:buSzPts val="2800"/>
            </a:pPr>
            <a:r>
              <a:rPr lang="ru-RU" sz="2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Учебно-методический комплект «Начальная школа» (класс-комплект для химико-экологических опытов в практикуме «Окружающий мир»)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877" y="1921948"/>
            <a:ext cx="11068866" cy="46353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142343" y="1850679"/>
            <a:ext cx="733190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Предназначен для проведения демонстрационных химико-экологических опытов в ходе занятий с учащимися начальной школы в урочное и внеурочное время на базе образовательных детских и юношеских, а также социальных детских организаций.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Тематика опытов согласуется с действующими пособиями при изучении курса «Окружающий мир», охватывая темы курсов 1-4 классов, а также «Час занимательной химии», «Опыты для любознательных» и др. Объектами </a:t>
            </a:r>
            <a:r>
              <a:rPr lang="ru-RU" altLang="ru-RU" sz="20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исследований становятся 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вода, воздух, почва, овощи и фрукты.</a:t>
            </a:r>
          </a:p>
          <a:p>
            <a:pPr>
              <a:buFontTx/>
              <a:buNone/>
            </a:pP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В класс-комплект входит 1 набор учителя и 14 наборов учащихся.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9E174-E128-764C-C3A0-A2A23583F841}"/>
              </a:ext>
            </a:extLst>
          </p:cNvPr>
          <p:cNvSpPr/>
          <p:nvPr/>
        </p:nvSpPr>
        <p:spPr>
          <a:xfrm>
            <a:off x="791772" y="5966608"/>
            <a:ext cx="343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Стоимость: 283800 руб. с НДС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9BF847-B5E2-84DE-A956-69A2C3148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72" y="2045845"/>
            <a:ext cx="1443391" cy="268856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2A7FDA-D66B-29D2-3406-843DAE135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852" y="2158035"/>
            <a:ext cx="1539179" cy="218696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9A14DD7-165A-820A-7A2C-F72EF3DA4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7057" y="4391502"/>
            <a:ext cx="1167821" cy="15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2997"/>
      </p:ext>
    </p:extLst>
  </p:cSld>
  <p:clrMapOvr>
    <a:masterClrMapping/>
  </p:clrMapOvr>
</p:sld>
</file>

<file path=ppt/theme/theme1.xml><?xml version="1.0" encoding="utf-8"?>
<a:theme xmlns:a="http://schemas.openxmlformats.org/drawingml/2006/main" name="14_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3751</TotalTime>
  <Words>5090</Words>
  <Application>Microsoft Office PowerPoint</Application>
  <PresentationFormat>Широкоэкранный</PresentationFormat>
  <Paragraphs>627</Paragraphs>
  <Slides>50</Slides>
  <Notes>49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6" baseType="lpstr">
      <vt:lpstr>Arial</vt:lpstr>
      <vt:lpstr>Calibri</vt:lpstr>
      <vt:lpstr>Cambria</vt:lpstr>
      <vt:lpstr>Times New Roman</vt:lpstr>
      <vt:lpstr>14_Тема Office</vt:lpstr>
      <vt:lpstr>CorelDRAW</vt:lpstr>
      <vt:lpstr>Перечень оборудования для оснащения агроклассов от группы компаний «Крисмас»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Filatkina</dc:creator>
  <cp:lastModifiedBy>Евгения</cp:lastModifiedBy>
  <cp:revision>165</cp:revision>
  <dcterms:modified xsi:type="dcterms:W3CDTF">2024-08-21T19:08:50Z</dcterms:modified>
</cp:coreProperties>
</file>