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4"/>
  </p:notesMasterIdLst>
  <p:sldIdLst>
    <p:sldId id="257" r:id="rId2"/>
    <p:sldId id="261" r:id="rId3"/>
    <p:sldId id="258" r:id="rId4"/>
    <p:sldId id="262" r:id="rId5"/>
    <p:sldId id="259" r:id="rId6"/>
    <p:sldId id="269" r:id="rId7"/>
    <p:sldId id="265" r:id="rId8"/>
    <p:sldId id="260" r:id="rId9"/>
    <p:sldId id="270" r:id="rId10"/>
    <p:sldId id="284" r:id="rId11"/>
    <p:sldId id="273" r:id="rId12"/>
    <p:sldId id="275" r:id="rId13"/>
    <p:sldId id="276" r:id="rId14"/>
    <p:sldId id="272" r:id="rId15"/>
    <p:sldId id="278" r:id="rId16"/>
    <p:sldId id="277" r:id="rId17"/>
    <p:sldId id="280" r:id="rId18"/>
    <p:sldId id="279" r:id="rId19"/>
    <p:sldId id="285" r:id="rId20"/>
    <p:sldId id="281" r:id="rId21"/>
    <p:sldId id="286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1CCF0"/>
    <a:srgbClr val="BF95DF"/>
    <a:srgbClr val="B17ED8"/>
    <a:srgbClr val="FB9B65"/>
    <a:srgbClr val="FB8F97"/>
    <a:srgbClr val="58267E"/>
    <a:srgbClr val="271137"/>
    <a:srgbClr val="EA76BB"/>
    <a:srgbClr val="F09ACD"/>
    <a:srgbClr val="ED7D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03" autoAdjust="0"/>
    <p:restoredTop sz="94660" autoAdjust="0"/>
  </p:normalViewPr>
  <p:slideViewPr>
    <p:cSldViewPr>
      <p:cViewPr>
        <p:scale>
          <a:sx n="66" d="100"/>
          <a:sy n="66" d="100"/>
        </p:scale>
        <p:origin x="-1170" y="-9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600" b="1">
                    <a:solidFill>
                      <a:srgbClr val="271137"/>
                    </a:solidFill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Лист1!$C$18:$C$25</c:f>
              <c:strCache>
                <c:ptCount val="8"/>
                <c:pt idx="0">
                  <c:v>сок</c:v>
                </c:pt>
                <c:pt idx="1">
                  <c:v>какао</c:v>
                </c:pt>
                <c:pt idx="2">
                  <c:v>газированная вода</c:v>
                </c:pt>
                <c:pt idx="3">
                  <c:v>молоко</c:v>
                </c:pt>
                <c:pt idx="4">
                  <c:v>чай</c:v>
                </c:pt>
                <c:pt idx="5">
                  <c:v>минеральная вода</c:v>
                </c:pt>
                <c:pt idx="6">
                  <c:v>кофе</c:v>
                </c:pt>
                <c:pt idx="7">
                  <c:v>другое</c:v>
                </c:pt>
              </c:strCache>
            </c:strRef>
          </c:cat>
          <c:val>
            <c:numRef>
              <c:f>Лист1!$D$18:$D$25</c:f>
              <c:numCache>
                <c:formatCode>General</c:formatCode>
                <c:ptCount val="8"/>
                <c:pt idx="0">
                  <c:v>33</c:v>
                </c:pt>
                <c:pt idx="1">
                  <c:v>12</c:v>
                </c:pt>
                <c:pt idx="2">
                  <c:v>3</c:v>
                </c:pt>
                <c:pt idx="3">
                  <c:v>98</c:v>
                </c:pt>
                <c:pt idx="4">
                  <c:v>22</c:v>
                </c:pt>
                <c:pt idx="5">
                  <c:v>12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Лист1!$E$20:$E$27</c:f>
              <c:strCache>
                <c:ptCount val="8"/>
                <c:pt idx="0">
                  <c:v>сок</c:v>
                </c:pt>
                <c:pt idx="1">
                  <c:v>какао</c:v>
                </c:pt>
                <c:pt idx="2">
                  <c:v>газированная вода</c:v>
                </c:pt>
                <c:pt idx="3">
                  <c:v>молоко</c:v>
                </c:pt>
                <c:pt idx="4">
                  <c:v>чай</c:v>
                </c:pt>
                <c:pt idx="5">
                  <c:v>минеральная вода</c:v>
                </c:pt>
                <c:pt idx="6">
                  <c:v>кофе</c:v>
                </c:pt>
                <c:pt idx="7">
                  <c:v>другое</c:v>
                </c:pt>
              </c:strCache>
            </c:strRef>
          </c:cat>
          <c:val>
            <c:numRef>
              <c:f>Лист1!$F$20:$F$27</c:f>
              <c:numCache>
                <c:formatCode>General</c:formatCode>
                <c:ptCount val="8"/>
                <c:pt idx="0">
                  <c:v>47</c:v>
                </c:pt>
                <c:pt idx="1">
                  <c:v>33</c:v>
                </c:pt>
                <c:pt idx="2">
                  <c:v>17</c:v>
                </c:pt>
                <c:pt idx="3">
                  <c:v>22</c:v>
                </c:pt>
                <c:pt idx="4">
                  <c:v>28</c:v>
                </c:pt>
                <c:pt idx="5">
                  <c:v>4</c:v>
                </c:pt>
                <c:pt idx="6">
                  <c:v>20</c:v>
                </c:pt>
                <c:pt idx="7">
                  <c:v>14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Лист1!$I$19</c:f>
              <c:strCache>
                <c:ptCount val="1"/>
                <c:pt idx="0">
                  <c:v>Младший школьный возраст (7-11 лет)</c:v>
                </c:pt>
              </c:strCache>
            </c:strRef>
          </c:tx>
          <c:cat>
            <c:strRef>
              <c:f>Лист1!$H$20:$H$27</c:f>
              <c:strCache>
                <c:ptCount val="8"/>
                <c:pt idx="0">
                  <c:v>сок</c:v>
                </c:pt>
                <c:pt idx="1">
                  <c:v>какао</c:v>
                </c:pt>
                <c:pt idx="2">
                  <c:v>газированная вода</c:v>
                </c:pt>
                <c:pt idx="3">
                  <c:v>молоко</c:v>
                </c:pt>
                <c:pt idx="4">
                  <c:v>чай</c:v>
                </c:pt>
                <c:pt idx="5">
                  <c:v>минеральная вода</c:v>
                </c:pt>
                <c:pt idx="6">
                  <c:v>кофе</c:v>
                </c:pt>
                <c:pt idx="7">
                  <c:v>другое</c:v>
                </c:pt>
              </c:strCache>
            </c:strRef>
          </c:cat>
          <c:val>
            <c:numRef>
              <c:f>Лист1!$I$20:$I$27</c:f>
              <c:numCache>
                <c:formatCode>General</c:formatCode>
                <c:ptCount val="8"/>
                <c:pt idx="0">
                  <c:v>10</c:v>
                </c:pt>
                <c:pt idx="1">
                  <c:v>7</c:v>
                </c:pt>
                <c:pt idx="2">
                  <c:v>7</c:v>
                </c:pt>
                <c:pt idx="3">
                  <c:v>5</c:v>
                </c:pt>
                <c:pt idx="4">
                  <c:v>3</c:v>
                </c:pt>
                <c:pt idx="5">
                  <c:v>0</c:v>
                </c:pt>
                <c:pt idx="6">
                  <c:v>2</c:v>
                </c:pt>
                <c:pt idx="7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Лист1!$J$19</c:f>
              <c:strCache>
                <c:ptCount val="1"/>
                <c:pt idx="0">
                  <c:v>Средний школьный возраст (12-14 лет)</c:v>
                </c:pt>
              </c:strCache>
            </c:strRef>
          </c:tx>
          <c:cat>
            <c:strRef>
              <c:f>Лист1!$H$20:$H$27</c:f>
              <c:strCache>
                <c:ptCount val="8"/>
                <c:pt idx="0">
                  <c:v>сок</c:v>
                </c:pt>
                <c:pt idx="1">
                  <c:v>какао</c:v>
                </c:pt>
                <c:pt idx="2">
                  <c:v>газированная вода</c:v>
                </c:pt>
                <c:pt idx="3">
                  <c:v>молоко</c:v>
                </c:pt>
                <c:pt idx="4">
                  <c:v>чай</c:v>
                </c:pt>
                <c:pt idx="5">
                  <c:v>минеральная вода</c:v>
                </c:pt>
                <c:pt idx="6">
                  <c:v>кофе</c:v>
                </c:pt>
                <c:pt idx="7">
                  <c:v>другое</c:v>
                </c:pt>
              </c:strCache>
            </c:strRef>
          </c:cat>
          <c:val>
            <c:numRef>
              <c:f>Лист1!$J$20:$J$27</c:f>
              <c:numCache>
                <c:formatCode>General</c:formatCode>
                <c:ptCount val="8"/>
                <c:pt idx="0">
                  <c:v>28</c:v>
                </c:pt>
                <c:pt idx="1">
                  <c:v>9</c:v>
                </c:pt>
                <c:pt idx="2">
                  <c:v>10</c:v>
                </c:pt>
                <c:pt idx="3">
                  <c:v>6</c:v>
                </c:pt>
                <c:pt idx="4">
                  <c:v>14</c:v>
                </c:pt>
                <c:pt idx="5">
                  <c:v>2</c:v>
                </c:pt>
                <c:pt idx="6">
                  <c:v>6</c:v>
                </c:pt>
                <c:pt idx="7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Лист1!$K$19</c:f>
              <c:strCache>
                <c:ptCount val="1"/>
                <c:pt idx="0">
                  <c:v>Старший школьный возраст (15-17 лет)</c:v>
                </c:pt>
              </c:strCache>
            </c:strRef>
          </c:tx>
          <c:cat>
            <c:strRef>
              <c:f>Лист1!$H$20:$H$27</c:f>
              <c:strCache>
                <c:ptCount val="8"/>
                <c:pt idx="0">
                  <c:v>сок</c:v>
                </c:pt>
                <c:pt idx="1">
                  <c:v>какао</c:v>
                </c:pt>
                <c:pt idx="2">
                  <c:v>газированная вода</c:v>
                </c:pt>
                <c:pt idx="3">
                  <c:v>молоко</c:v>
                </c:pt>
                <c:pt idx="4">
                  <c:v>чай</c:v>
                </c:pt>
                <c:pt idx="5">
                  <c:v>минеральная вода</c:v>
                </c:pt>
                <c:pt idx="6">
                  <c:v>кофе</c:v>
                </c:pt>
                <c:pt idx="7">
                  <c:v>другое</c:v>
                </c:pt>
              </c:strCache>
            </c:strRef>
          </c:cat>
          <c:val>
            <c:numRef>
              <c:f>Лист1!$K$20:$K$27</c:f>
              <c:numCache>
                <c:formatCode>General</c:formatCode>
                <c:ptCount val="8"/>
                <c:pt idx="0">
                  <c:v>7</c:v>
                </c:pt>
                <c:pt idx="1">
                  <c:v>16</c:v>
                </c:pt>
                <c:pt idx="2">
                  <c:v>0</c:v>
                </c:pt>
                <c:pt idx="3">
                  <c:v>6</c:v>
                </c:pt>
                <c:pt idx="4">
                  <c:v>11</c:v>
                </c:pt>
                <c:pt idx="5">
                  <c:v>0</c:v>
                </c:pt>
                <c:pt idx="6">
                  <c:v>12</c:v>
                </c:pt>
                <c:pt idx="7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Лист1!$L$19</c:f>
              <c:strCache>
                <c:ptCount val="1"/>
                <c:pt idx="0">
                  <c:v>Взрослое население (17лет и старше)</c:v>
                </c:pt>
              </c:strCache>
            </c:strRef>
          </c:tx>
          <c:cat>
            <c:strRef>
              <c:f>Лист1!$H$20:$H$27</c:f>
              <c:strCache>
                <c:ptCount val="8"/>
                <c:pt idx="0">
                  <c:v>сок</c:v>
                </c:pt>
                <c:pt idx="1">
                  <c:v>какао</c:v>
                </c:pt>
                <c:pt idx="2">
                  <c:v>газированная вода</c:v>
                </c:pt>
                <c:pt idx="3">
                  <c:v>молоко</c:v>
                </c:pt>
                <c:pt idx="4">
                  <c:v>чай</c:v>
                </c:pt>
                <c:pt idx="5">
                  <c:v>минеральная вода</c:v>
                </c:pt>
                <c:pt idx="6">
                  <c:v>кофе</c:v>
                </c:pt>
                <c:pt idx="7">
                  <c:v>другое</c:v>
                </c:pt>
              </c:strCache>
            </c:strRef>
          </c:cat>
          <c:val>
            <c:numRef>
              <c:f>Лист1!$L$20:$L$27</c:f>
              <c:numCache>
                <c:formatCode>General</c:formatCode>
                <c:ptCount val="8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5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2</c:v>
                </c:pt>
              </c:numCache>
            </c:numRef>
          </c:val>
        </c:ser>
        <c:dLbls/>
        <c:axId val="127191296"/>
        <c:axId val="128701568"/>
      </c:barChart>
      <c:catAx>
        <c:axId val="12719129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28701568"/>
        <c:crosses val="autoZero"/>
        <c:auto val="1"/>
        <c:lblAlgn val="ctr"/>
        <c:lblOffset val="100"/>
      </c:catAx>
      <c:valAx>
        <c:axId val="128701568"/>
        <c:scaling>
          <c:orientation val="minMax"/>
        </c:scaling>
        <c:axPos val="l"/>
        <c:majorGridlines/>
        <c:numFmt formatCode="General" sourceLinked="1"/>
        <c:tickLblPos val="nextTo"/>
        <c:crossAx val="1271912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"</a:t>
                    </a:r>
                    <a:r>
                      <a:rPr lang="ru-RU" smtClean="0"/>
                      <a:t>Простоква-шино</a:t>
                    </a:r>
                    <a:r>
                      <a:rPr lang="ru-RU"/>
                      <a:t>"
8%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Лист1!$G$54:$G$59</c:f>
              <c:strCache>
                <c:ptCount val="6"/>
                <c:pt idx="0">
                  <c:v>"Российское"</c:v>
                </c:pt>
                <c:pt idx="1">
                  <c:v>"Первый вкус"</c:v>
                </c:pt>
                <c:pt idx="2">
                  <c:v>"Простоквашино"</c:v>
                </c:pt>
                <c:pt idx="3">
                  <c:v>"Кошкинское"</c:v>
                </c:pt>
                <c:pt idx="4">
                  <c:v>домашнее</c:v>
                </c:pt>
                <c:pt idx="5">
                  <c:v>другое</c:v>
                </c:pt>
              </c:strCache>
            </c:strRef>
          </c:cat>
          <c:val>
            <c:numRef>
              <c:f>Лист1!$H$54:$H$59</c:f>
              <c:numCache>
                <c:formatCode>General</c:formatCode>
                <c:ptCount val="6"/>
                <c:pt idx="0">
                  <c:v>87</c:v>
                </c:pt>
                <c:pt idx="1">
                  <c:v>44</c:v>
                </c:pt>
                <c:pt idx="2">
                  <c:v>15</c:v>
                </c:pt>
                <c:pt idx="3">
                  <c:v>5</c:v>
                </c:pt>
                <c:pt idx="4">
                  <c:v>48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Лист1!$F$65:$F$67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Лист1!$G$65:$G$67</c:f>
              <c:numCache>
                <c:formatCode>General</c:formatCode>
                <c:ptCount val="3"/>
                <c:pt idx="0">
                  <c:v>166</c:v>
                </c:pt>
                <c:pt idx="1">
                  <c:v>14</c:v>
                </c:pt>
                <c:pt idx="2">
                  <c:v>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0C11C-08AC-4DEA-8987-5918257A5E4C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A4A3A-296A-4437-AD75-3EFE499AB3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849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>
            <a:lvl1pPr>
              <a:defRPr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79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scene3d>
              <a:camera prst="orthographicFront"/>
              <a:lightRig rig="threePt" dir="t"/>
            </a:scene3d>
            <a:sp3d extrusionH="57150" contourW="12700">
              <a:bevelT w="82550" h="38100" prst="coolSlant"/>
              <a:contourClr>
                <a:schemeClr val="bg2">
                  <a:lumMod val="25000"/>
                </a:schemeClr>
              </a:contourClr>
            </a:sp3d>
          </a:bodyPr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C31B-599F-43F3-BEEE-A4B7D6E01121}" type="datetime1">
              <a:rPr lang="ru-RU" smtClean="0"/>
              <a:pPr/>
              <a:t>18.11.2014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B6C9-E22C-4B35-9B4E-1FDF4CDD2E00}" type="datetime1">
              <a:rPr lang="ru-RU" smtClean="0"/>
              <a:pPr/>
              <a:t>18.11.2014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D98D-2333-4FC9-9B8B-00012D9ED61D}" type="datetime1">
              <a:rPr lang="ru-RU" smtClean="0"/>
              <a:pPr/>
              <a:t>18.11.2014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9398-94D7-4C08-A587-1331CA2F304A}" type="datetime1">
              <a:rPr lang="ru-RU" smtClean="0"/>
              <a:pPr/>
              <a:t>18.11.2014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3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0305"/>
            <a:ext cx="4040188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651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00305"/>
            <a:ext cx="4041775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15DC-0765-41ED-A469-7D5C89BF0222}" type="datetime1">
              <a:rPr lang="ru-RU" smtClean="0"/>
              <a:pPr/>
              <a:t>18.11.2014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02AF-1B8D-495C-904A-EB08F4DF483F}" type="datetime1">
              <a:rPr lang="ru-RU" smtClean="0"/>
              <a:pPr/>
              <a:t>18.11.2014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DAB8-C7AA-44FE-8D24-2859329BFB79}" type="datetime1">
              <a:rPr lang="ru-RU" smtClean="0"/>
              <a:pPr/>
              <a:t>18.11.2014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D1BB-8B63-4B7F-90F3-4CAD3DCAEE49}" type="datetime1">
              <a:rPr lang="ru-RU" smtClean="0"/>
              <a:pPr/>
              <a:t>18.11.2014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E077-D077-4A3B-BA0C-8347EDBF2642}" type="datetime1">
              <a:rPr lang="ru-RU" smtClean="0"/>
              <a:pPr/>
              <a:t>18.11.2014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9B54-D809-4991-AE9D-60D35A4A611F}" type="datetime1">
              <a:rPr lang="ru-RU" smtClean="0"/>
              <a:pPr/>
              <a:t>18.11.2014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84" y="571480"/>
            <a:ext cx="6400816" cy="846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14" y="1600200"/>
            <a:ext cx="747238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95B05-CE94-495A-8404-954548368B25}" type="datetime1">
              <a:rPr lang="ru-RU" smtClean="0"/>
              <a:pPr/>
              <a:t>18.11.2014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>
    <p:wipe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ru-RU" sz="3200" kern="1200" dirty="0">
          <a:ln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79000"/>
                </a:schemeClr>
              </a:gs>
            </a:gsLst>
            <a:lin ang="5400000" scaled="0"/>
            <a:tileRect/>
          </a:gradFill>
          <a:effectLst>
            <a:outerShdw blurRad="241300" dist="38100" dir="5400000" rotWithShape="0">
              <a:schemeClr val="bg2">
                <a:lumMod val="10000"/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\Desktop\Молок картинки\молоко 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92597"/>
            <a:ext cx="4097989" cy="308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620688"/>
            <a:ext cx="764386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rgbClr val="58267E"/>
                </a:solidFill>
                <a:latin typeface="Arial" pitchFamily="34" charset="0"/>
                <a:cs typeface="Arial" pitchFamily="34" charset="0"/>
              </a:rPr>
              <a:t>Определение качества молока, </a:t>
            </a:r>
          </a:p>
          <a:p>
            <a:pPr algn="ctr"/>
            <a:r>
              <a:rPr lang="ru-RU" sz="4000" b="1" dirty="0" smtClean="0">
                <a:ln/>
                <a:solidFill>
                  <a:srgbClr val="58267E"/>
                </a:solidFill>
                <a:latin typeface="Arial" pitchFamily="34" charset="0"/>
                <a:cs typeface="Arial" pitchFamily="34" charset="0"/>
              </a:rPr>
              <a:t>реализуемого в посёлке Полетаево</a:t>
            </a:r>
            <a:endParaRPr lang="ru-RU" sz="4000" b="1" dirty="0">
              <a:ln/>
              <a:solidFill>
                <a:srgbClr val="58267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070236" y="3848024"/>
            <a:ext cx="5072098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Автор: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Егорова Юлия, 9 класс,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МОУ Полетаевская СОШ, п. Полетаево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Научный руководитель: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Астафьева Анастасия Александровна,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учитель биологии МОУ Полетаевской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СОШ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29647" y="634588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70236" y="5962217"/>
            <a:ext cx="293158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п. 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Полетаево, 2014г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620688"/>
            <a:ext cx="56166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/>
            <a:endParaRPr lang="ru-RU" sz="3200" b="1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514350" lvl="0" indent="-514350" algn="ctr"/>
            <a:r>
              <a:rPr lang="ru-RU" sz="28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Рейтинг полезных напитков</a:t>
            </a:r>
            <a:endParaRPr lang="ru-RU" sz="28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196644"/>
            <a:ext cx="67687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/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анкетирования </a:t>
            </a:r>
          </a:p>
          <a:p>
            <a:pPr marL="514350" lvl="0" indent="-514350" algn="ctr"/>
            <a:endParaRPr lang="ru-RU" sz="3200" b="1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54904285"/>
              </p:ext>
            </p:extLst>
          </p:nvPr>
        </p:nvGraphicFramePr>
        <p:xfrm>
          <a:off x="827584" y="1916832"/>
          <a:ext cx="712879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18893983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07580" y="620688"/>
            <a:ext cx="56166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/>
            <a:endParaRPr lang="ru-RU" sz="3200" b="1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514350" lvl="0" indent="-514350" algn="ctr"/>
            <a:r>
              <a:rPr lang="ru-RU" sz="28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Рейтинг любимых напитков</a:t>
            </a:r>
            <a:endParaRPr lang="ru-RU" sz="28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53284237"/>
              </p:ext>
            </p:extLst>
          </p:nvPr>
        </p:nvGraphicFramePr>
        <p:xfrm>
          <a:off x="1619672" y="1344543"/>
          <a:ext cx="604867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123728" y="196644"/>
            <a:ext cx="67687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/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анкетирования</a:t>
            </a:r>
          </a:p>
          <a:p>
            <a:pPr marL="514350" lvl="0" indent="-514350" algn="ctr"/>
            <a:endParaRPr lang="ru-RU" sz="3200" b="1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25048653"/>
              </p:ext>
            </p:extLst>
          </p:nvPr>
        </p:nvGraphicFramePr>
        <p:xfrm>
          <a:off x="1331640" y="1412776"/>
          <a:ext cx="6552728" cy="482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796576364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500042"/>
            <a:ext cx="68004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/>
            <a:endParaRPr lang="ru-RU" sz="3200" b="1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514350" lvl="0" indent="-514350" algn="ctr"/>
            <a:r>
              <a:rPr lang="ru-RU" sz="28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Предпочтение напитков населением различных возрастных групп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196644"/>
            <a:ext cx="67687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/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анкетирования</a:t>
            </a:r>
          </a:p>
          <a:p>
            <a:pPr marL="514350" lvl="0" indent="-514350" algn="ctr"/>
            <a:endParaRPr lang="ru-RU" sz="3200" b="1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67154777"/>
              </p:ext>
            </p:extLst>
          </p:nvPr>
        </p:nvGraphicFramePr>
        <p:xfrm>
          <a:off x="1115616" y="2026640"/>
          <a:ext cx="6912768" cy="4282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89242551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80528" y="3933056"/>
            <a:ext cx="5400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/>
            <a:endParaRPr lang="ru-RU" sz="2400" b="1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514350" lvl="0" indent="-514350" algn="ctr"/>
            <a:r>
              <a:rPr lang="ru-RU" sz="2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Молоко, </a:t>
            </a:r>
            <a:r>
              <a:rPr lang="ru-RU" sz="24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покупаемое</a:t>
            </a:r>
          </a:p>
          <a:p>
            <a:pPr marL="514350" lvl="0" indent="-514350" algn="ctr"/>
            <a:r>
              <a:rPr lang="ru-RU" sz="24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жителями </a:t>
            </a:r>
            <a:r>
              <a:rPr lang="ru-RU" sz="24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п. Полетаево</a:t>
            </a:r>
            <a:endParaRPr lang="ru-RU" sz="24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196644"/>
            <a:ext cx="67687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/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анкетирования</a:t>
            </a:r>
          </a:p>
          <a:p>
            <a:pPr marL="514350" lvl="0" indent="-514350" algn="ctr"/>
            <a:endParaRPr lang="ru-RU" sz="3200" b="1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4917361"/>
            <a:ext cx="518457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/>
            <a:endParaRPr lang="ru-RU" sz="3200" b="1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514350" lvl="0" indent="-514350"/>
            <a:r>
              <a:rPr lang="ru-RU" sz="2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	</a:t>
            </a:r>
            <a:r>
              <a:rPr lang="ru-RU" sz="24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Довольны </a:t>
            </a:r>
            <a:r>
              <a:rPr lang="ru-RU" sz="2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ли </a:t>
            </a:r>
            <a:r>
              <a:rPr lang="ru-RU" sz="24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покупатели качеством  </a:t>
            </a:r>
            <a:r>
              <a:rPr lang="ru-RU" sz="2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молока, которое употребляют в пищу?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15119886"/>
              </p:ext>
            </p:extLst>
          </p:nvPr>
        </p:nvGraphicFramePr>
        <p:xfrm>
          <a:off x="-396552" y="766030"/>
          <a:ext cx="676875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77709550"/>
              </p:ext>
            </p:extLst>
          </p:nvPr>
        </p:nvGraphicFramePr>
        <p:xfrm>
          <a:off x="4355976" y="1952836"/>
          <a:ext cx="547260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916378700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9191" y="242817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/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</a:t>
            </a:r>
            <a:r>
              <a:rPr lang="ru-RU" sz="2800" b="1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органолептических показателей качества молока</a:t>
            </a:r>
            <a:endParaRPr lang="ru-RU" sz="2800" b="1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50" b="9147"/>
          <a:stretch/>
        </p:blipFill>
        <p:spPr bwMode="auto">
          <a:xfrm>
            <a:off x="179512" y="1388548"/>
            <a:ext cx="4032448" cy="27605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074" name="Picture 2" descr="F:\Camera\P1160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0150" y="3260757"/>
            <a:ext cx="4091604" cy="276053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792088" y="4160834"/>
            <a:ext cx="5508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/>
            <a:r>
              <a:rPr lang="ru-RU" sz="20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запаха и вкуса</a:t>
            </a:r>
            <a:endParaRPr lang="ru-RU" sz="2000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6021288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/>
            <a:r>
              <a:rPr lang="ru-RU" sz="20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цвета и консистенции</a:t>
            </a:r>
            <a:endParaRPr lang="ru-RU" sz="2000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8148127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42852"/>
            <a:ext cx="82153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/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Исследование </a:t>
            </a:r>
            <a:r>
              <a:rPr lang="ru-RU" sz="2800" b="1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физико-химических показателей качества молока</a:t>
            </a:r>
            <a:endParaRPr lang="ru-RU" sz="2800" b="1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1" name="Picture 3" descr="C:\Users\а\Desktop\Молок картинки\молоко 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85926"/>
            <a:ext cx="3107838" cy="442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69173" t="54072" r="8024" b="12672"/>
          <a:stretch>
            <a:fillRect/>
          </a:stretch>
        </p:blipFill>
        <p:spPr bwMode="auto">
          <a:xfrm>
            <a:off x="4429124" y="2714620"/>
            <a:ext cx="378621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868" y="1214422"/>
            <a:ext cx="5400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/>
            <a:endParaRPr lang="ru-RU" sz="2400" b="1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514350" lvl="0" indent="-514350" algn="ctr"/>
            <a:r>
              <a:rPr lang="ru-RU" sz="24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Санитарно-пищевая</a:t>
            </a:r>
          </a:p>
          <a:p>
            <a:pPr marL="514350" lvl="0" indent="-514350" algn="ctr"/>
            <a:r>
              <a:rPr lang="ru-RU" sz="24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мини-экспресс-лаборатория</a:t>
            </a:r>
            <a:endParaRPr lang="ru-RU" sz="2400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514350" lvl="0" indent="-514350" algn="ctr"/>
            <a:r>
              <a:rPr lang="ru-RU" sz="24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«СПЭЛ»</a:t>
            </a:r>
            <a:endParaRPr lang="ru-RU" sz="24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824025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83160" y="196643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/>
            <a:r>
              <a:rPr lang="ru-RU" sz="32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кислотности молока</a:t>
            </a:r>
            <a:endParaRPr lang="ru-RU" sz="3200" b="1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 descr="F:\Инт Эко Лаб\К открытию\ФОТО\ииии\2013-02-26 09.27.34.jpg"/>
          <p:cNvPicPr>
            <a:picLocks noChangeAspect="1" noChangeArrowheads="1"/>
          </p:cNvPicPr>
          <p:nvPr/>
        </p:nvPicPr>
        <p:blipFill>
          <a:blip r:embed="rId2" cstate="print"/>
          <a:srcRect l="16000" t="8889" r="20000" b="12888"/>
          <a:stretch>
            <a:fillRect/>
          </a:stretch>
        </p:blipFill>
        <p:spPr bwMode="auto">
          <a:xfrm>
            <a:off x="5004048" y="3717032"/>
            <a:ext cx="3258115" cy="2523407"/>
          </a:xfrm>
          <a:prstGeom prst="rect">
            <a:avLst/>
          </a:prstGeom>
          <a:noFill/>
        </p:spPr>
      </p:pic>
      <p:pic>
        <p:nvPicPr>
          <p:cNvPr id="8" name="Рисунок 7" descr="I:\Camera\20140116_14345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64" t="14236" r="17035" b="18029"/>
          <a:stretch/>
        </p:blipFill>
        <p:spPr bwMode="auto">
          <a:xfrm>
            <a:off x="1043608" y="3717032"/>
            <a:ext cx="3284238" cy="25234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4854526"/>
              </p:ext>
            </p:extLst>
          </p:nvPr>
        </p:nvGraphicFramePr>
        <p:xfrm>
          <a:off x="1043609" y="980729"/>
          <a:ext cx="7218554" cy="2448272"/>
        </p:xfrm>
        <a:graphic>
          <a:graphicData uri="http://schemas.openxmlformats.org/drawingml/2006/table">
            <a:tbl>
              <a:tblPr/>
              <a:tblGrid>
                <a:gridCol w="2954509"/>
                <a:gridCol w="2478011"/>
                <a:gridCol w="1786034"/>
              </a:tblGrid>
              <a:tr h="401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Образец молока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Норма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Кислотность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CF0"/>
                    </a:solidFill>
                  </a:tcPr>
                </a:tc>
              </a:tr>
              <a:tr h="401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«Российское»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холодное время года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до 22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mbria Math"/>
                        </a:rPr>
                        <a:t>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19-20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37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«Первый вкус»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19-20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01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«Простоквашино»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 тёплое время года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не выше 20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mbria Math"/>
                        </a:rPr>
                        <a:t>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19-20 </a:t>
                      </a: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⁰</a:t>
                      </a: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01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Кошкинское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19-20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06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домашнее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19-20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63133489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:\Camera\20140116_1427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0" r="19936"/>
          <a:stretch>
            <a:fillRect/>
          </a:stretch>
        </p:blipFill>
        <p:spPr bwMode="auto">
          <a:xfrm>
            <a:off x="4279948" y="3573016"/>
            <a:ext cx="4456456" cy="29689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14290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/>
            <a:r>
              <a:rPr lang="ru-RU" sz="32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примеси соды </a:t>
            </a:r>
            <a:r>
              <a:rPr lang="ru-RU" sz="3200" b="1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крахмала</a:t>
            </a:r>
            <a:endParaRPr lang="ru-RU" sz="3200" b="1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3282052"/>
              </p:ext>
            </p:extLst>
          </p:nvPr>
        </p:nvGraphicFramePr>
        <p:xfrm>
          <a:off x="467544" y="1150706"/>
          <a:ext cx="5145525" cy="2451244"/>
        </p:xfrm>
        <a:graphic>
          <a:graphicData uri="http://schemas.openxmlformats.org/drawingml/2006/table">
            <a:tbl>
              <a:tblPr/>
              <a:tblGrid>
                <a:gridCol w="2212843"/>
                <a:gridCol w="1393271"/>
                <a:gridCol w="1539411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Образец 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молока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Примеси соды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Примеси крахмала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CF0"/>
                    </a:solidFill>
                  </a:tcPr>
                </a:tc>
              </a:tr>
              <a:tr h="358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«Российское»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8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«Первый вкус»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8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«Простоквашино»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8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Кошкинское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8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домашнее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79895086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188640"/>
            <a:ext cx="61699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/>
            <a:r>
              <a:rPr lang="ru-RU" sz="3200" b="1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качества термической обработки молока</a:t>
            </a:r>
            <a:endParaRPr lang="ru-RU" sz="3200" b="1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 descr="F:\Инт Эко Лаб\К открытию\ФОТО\ииии\2013-02-26 09.10.41.jpg"/>
          <p:cNvPicPr>
            <a:picLocks noChangeAspect="1" noChangeArrowheads="1"/>
          </p:cNvPicPr>
          <p:nvPr/>
        </p:nvPicPr>
        <p:blipFill>
          <a:blip r:embed="rId2" cstate="print"/>
          <a:srcRect l="22223" t="14814" b="6621"/>
          <a:stretch>
            <a:fillRect/>
          </a:stretch>
        </p:blipFill>
        <p:spPr bwMode="auto">
          <a:xfrm>
            <a:off x="290470" y="3717032"/>
            <a:ext cx="3691292" cy="2796433"/>
          </a:xfrm>
          <a:prstGeom prst="rect">
            <a:avLst/>
          </a:prstGeom>
          <a:noFill/>
        </p:spPr>
      </p:pic>
      <p:pic>
        <p:nvPicPr>
          <p:cNvPr id="5" name="Рисунок 4" descr="I:\Camera\20140116_14425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242"/>
          <a:stretch/>
        </p:blipFill>
        <p:spPr bwMode="auto">
          <a:xfrm>
            <a:off x="291695" y="735253"/>
            <a:ext cx="3691292" cy="27964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0053508"/>
              </p:ext>
            </p:extLst>
          </p:nvPr>
        </p:nvGraphicFramePr>
        <p:xfrm>
          <a:off x="4427984" y="1994832"/>
          <a:ext cx="4268083" cy="3444400"/>
        </p:xfrm>
        <a:graphic>
          <a:graphicData uri="http://schemas.openxmlformats.org/drawingml/2006/table">
            <a:tbl>
              <a:tblPr/>
              <a:tblGrid>
                <a:gridCol w="2314389"/>
                <a:gridCol w="1953694"/>
              </a:tblGrid>
              <a:tr h="1151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Образец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молока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Температура обработки </a:t>
                      </a: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молока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CF0"/>
                    </a:solidFill>
                  </a:tcPr>
                </a:tc>
              </a:tr>
              <a:tr h="458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«Российское»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выше 80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⁰С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8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«Первый вкус»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выше 80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⁰С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8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«Простоквашино»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выше 80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⁰С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8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«Кошкинское»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ниже 80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⁰С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58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домашнее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22647248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285728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/>
            <a:r>
              <a:rPr lang="ru-RU" sz="32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плотности </a:t>
            </a:r>
            <a:r>
              <a:rPr lang="ru-RU" sz="3200" b="1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молока </a:t>
            </a:r>
            <a:endParaRPr lang="ru-RU" sz="3200" b="1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I:\Camera\20140116_14475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91" r="17443"/>
          <a:stretch>
            <a:fillRect/>
          </a:stretch>
        </p:blipFill>
        <p:spPr bwMode="auto">
          <a:xfrm>
            <a:off x="500034" y="1357298"/>
            <a:ext cx="4720038" cy="3831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F:\Camera\20140116_145336.jpg"/>
          <p:cNvPicPr>
            <a:picLocks noChangeAspect="1" noChangeArrowheads="1"/>
          </p:cNvPicPr>
          <p:nvPr/>
        </p:nvPicPr>
        <p:blipFill rotWithShape="1">
          <a:blip r:embed="rId3" cstate="print"/>
          <a:srcRect l="36511" t="9046" r="1" b="13705"/>
          <a:stretch/>
        </p:blipFill>
        <p:spPr bwMode="auto">
          <a:xfrm>
            <a:off x="5461745" y="1357298"/>
            <a:ext cx="3137557" cy="45761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7601989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5411" y="357166"/>
            <a:ext cx="4714908" cy="49552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Молоко- изумительная пища, приготовленная самой природой.</a:t>
            </a:r>
          </a:p>
          <a:p>
            <a:pPr algn="ctr"/>
            <a:endParaRPr lang="ru-RU" sz="4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r"/>
            <a:r>
              <a:rPr lang="ru-RU" sz="3600" b="1" dirty="0" smtClean="0">
                <a:ln w="11430"/>
                <a:solidFill>
                  <a:schemeClr val="accent1">
                    <a:lumMod val="75000"/>
                  </a:schemeClr>
                </a:solidFill>
              </a:rPr>
              <a:t>академик И.П.Павлов</a:t>
            </a:r>
            <a:endParaRPr lang="ru-RU" sz="3600" b="1" cap="none" spc="0" dirty="0">
              <a:ln w="11430"/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2050" name="Picture 2" descr="C:\Users\а\Desktop\Молок картинки\молоко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592239" cy="538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35088" y="285728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/>
            <a:r>
              <a:rPr lang="ru-RU" sz="32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плотности </a:t>
            </a:r>
            <a:r>
              <a:rPr lang="ru-RU" sz="3200" b="1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молока </a:t>
            </a:r>
            <a:endParaRPr lang="ru-RU" sz="3200" b="1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5902580"/>
                  </p:ext>
                </p:extLst>
              </p:nvPr>
            </p:nvGraphicFramePr>
            <p:xfrm>
              <a:off x="967804" y="1484784"/>
              <a:ext cx="7344816" cy="4366970"/>
            </p:xfrm>
            <a:graphic>
              <a:graphicData uri="http://schemas.openxmlformats.org/drawingml/2006/table">
                <a:tbl>
                  <a:tblPr/>
                  <a:tblGrid>
                    <a:gridCol w="2372291"/>
                    <a:gridCol w="1302204"/>
                    <a:gridCol w="1859540"/>
                    <a:gridCol w="1810781"/>
                  </a:tblGrid>
                  <a:tr h="504056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Образец</a:t>
                          </a:r>
                          <a:endParaRPr lang="ru-RU" sz="2000" i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i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молока</a:t>
                          </a:r>
                          <a:endParaRPr lang="ru-RU" sz="2000" i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CC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b="1" i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Норма по ГОСТу</a:t>
                          </a:r>
                          <a:endParaRPr lang="ru-RU" sz="2000" i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CCF0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Плотность молока,</a:t>
                          </a:r>
                          <a:r>
                            <a:rPr lang="ru-RU" sz="2000" b="1" i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  <a:cs typeface="Times New Roman"/>
                            </a:rPr>
                            <a:t>  кг/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20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ru-RU" sz="20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𝟑</m:t>
                                  </m:r>
                                  <m:r>
                                    <a:rPr lang="ru-RU" sz="20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 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2000" b="1" i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2000" i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CC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32048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i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Теплое время года</a:t>
                          </a:r>
                          <a:endParaRPr lang="ru-RU" sz="2000" i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CC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i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Холодное время года</a:t>
                          </a:r>
                          <a:endParaRPr lang="ru-RU" sz="2000" i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CCF0"/>
                        </a:solidFill>
                      </a:tcPr>
                    </a:tc>
                  </a:tr>
                  <a:tr h="50940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«Российское»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 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1027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  <a:cs typeface="Times New Roman"/>
                            </a:rPr>
                            <a:t>кг/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ru-RU" sz="2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  <m:r>
                                    <a:rPr lang="ru-RU" sz="20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 </m:t>
                                  </m:r>
                                </m:sup>
                              </m:sSup>
                            </m:oMath>
                          </a14:m>
                          <a:endParaRPr lang="ru-RU" sz="20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1031,0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1026,0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469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«Первый вкус»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1029,2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1026,6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7411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«Простоквашино»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1028,0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1026,8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858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«Кошкинское»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1022,3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1022,0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7855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домашнее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1022,7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1025,2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2985902580"/>
                  </p:ext>
                </p:extLst>
              </p:nvPr>
            </p:nvGraphicFramePr>
            <p:xfrm>
              <a:off x="967804" y="1484784"/>
              <a:ext cx="7344816" cy="4366970"/>
            </p:xfrm>
            <a:graphic>
              <a:graphicData uri="http://schemas.openxmlformats.org/drawingml/2006/table">
                <a:tbl>
                  <a:tblPr/>
                  <a:tblGrid>
                    <a:gridCol w="2372291"/>
                    <a:gridCol w="1302204"/>
                    <a:gridCol w="1859540"/>
                    <a:gridCol w="1810781"/>
                  </a:tblGrid>
                  <a:tr h="504056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Образец</a:t>
                          </a:r>
                          <a:endParaRPr lang="ru-RU" sz="2000" i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i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молока</a:t>
                          </a:r>
                          <a:endParaRPr lang="ru-RU" sz="2000" i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CC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b="1" i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Норма по ГОСТу</a:t>
                          </a:r>
                          <a:endParaRPr lang="ru-RU" sz="2000" i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CCF0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332" t="-13253" b="-76265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70104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i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Теплое время года</a:t>
                          </a:r>
                          <a:endParaRPr lang="ru-RU" sz="2000" i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CC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i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Холодное время года</a:t>
                          </a:r>
                          <a:endParaRPr lang="ru-RU" sz="2000" i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CCF0"/>
                        </a:solidFill>
                      </a:tcPr>
                    </a:tc>
                  </a:tr>
                  <a:tr h="50940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«Российское»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5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82243" t="-40347" r="-281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1031,0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1026,0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469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«Первый вкус»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1029,2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1026,6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7411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«Простоквашино»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1028,0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1026,8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858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«Кошкинское»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1022,3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1022,0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7855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домашнее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1022,7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1025,2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3140044731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0"/>
            <a:ext cx="7776864" cy="254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 </a:t>
            </a:r>
            <a:r>
              <a:rPr lang="ru-RU" sz="3600" b="1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качества </a:t>
            </a:r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молока</a:t>
            </a:r>
          </a:p>
          <a:p>
            <a:pPr algn="ctr">
              <a:lnSpc>
                <a:spcPct val="115000"/>
              </a:lnSpc>
            </a:pPr>
            <a:r>
              <a:rPr lang="ru-RU" sz="2000" b="1" dirty="0" smtClean="0">
                <a:solidFill>
                  <a:srgbClr val="3891A7">
                    <a:lumMod val="50000"/>
                  </a:srgbClr>
                </a:solidFill>
                <a:ea typeface="Calibri"/>
                <a:cs typeface="Times New Roman"/>
              </a:rPr>
              <a:t>Соответствие </a:t>
            </a:r>
            <a:r>
              <a:rPr lang="ru-RU" sz="2000" b="1" dirty="0">
                <a:solidFill>
                  <a:srgbClr val="3891A7">
                    <a:lumMod val="50000"/>
                  </a:srgbClr>
                </a:solidFill>
                <a:ea typeface="Calibri"/>
                <a:cs typeface="Times New Roman"/>
              </a:rPr>
              <a:t>органолептических и физико-химических показателей исследуемого  молока </a:t>
            </a:r>
            <a:r>
              <a:rPr lang="ru-RU" sz="2000" b="1" dirty="0" smtClean="0">
                <a:solidFill>
                  <a:srgbClr val="3891A7">
                    <a:lumMod val="50000"/>
                  </a:srgbClr>
                </a:solidFill>
                <a:ea typeface="Calibri"/>
                <a:cs typeface="Times New Roman"/>
              </a:rPr>
              <a:t>ГОСТу от 01.07.2004г.</a:t>
            </a:r>
            <a:endParaRPr lang="ru-RU" sz="2000" b="1" dirty="0">
              <a:solidFill>
                <a:srgbClr val="3891A7">
                  <a:lumMod val="50000"/>
                </a:srgbClr>
              </a:solidFill>
              <a:ea typeface="Calibri"/>
              <a:cs typeface="Times New Roman"/>
            </a:endParaRPr>
          </a:p>
          <a:p>
            <a:pPr marL="514350" indent="-514350" algn="ctr"/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514350" indent="-514350" algn="ctr"/>
            <a:endParaRPr lang="ru-RU" sz="36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7227722"/>
              </p:ext>
            </p:extLst>
          </p:nvPr>
        </p:nvGraphicFramePr>
        <p:xfrm>
          <a:off x="611555" y="1529519"/>
          <a:ext cx="8136909" cy="4991758"/>
        </p:xfrm>
        <a:graphic>
          <a:graphicData uri="http://schemas.openxmlformats.org/drawingml/2006/table">
            <a:tbl>
              <a:tblPr/>
              <a:tblGrid>
                <a:gridCol w="1464764"/>
                <a:gridCol w="374625"/>
                <a:gridCol w="374625"/>
                <a:gridCol w="465980"/>
                <a:gridCol w="465980"/>
                <a:gridCol w="374625"/>
                <a:gridCol w="465980"/>
                <a:gridCol w="465981"/>
                <a:gridCol w="650250"/>
                <a:gridCol w="840358"/>
                <a:gridCol w="931958"/>
                <a:gridCol w="374625"/>
                <a:gridCol w="887158"/>
              </a:tblGrid>
              <a:tr h="43378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Образец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молока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Органолептические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Физико-химические показатели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 баллов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Рейтинг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536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Внешний вид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Цвет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Консистенция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Запах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Вкус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Кислотность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Плотность (летом/зимой)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Отсутствие </a:t>
                      </a:r>
                      <a:endParaRPr lang="ru-RU" sz="1400" b="1" dirty="0" smtClean="0">
                        <a:solidFill>
                          <a:srgbClr val="262626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примеси </a:t>
                      </a:r>
                      <a:r>
                        <a:rPr lang="ru-RU" sz="1400" b="1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соды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Отсутствие примеси крахмала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Качество термической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обработки молока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2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Домашнее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молоко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B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B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B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B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B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B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B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+/+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B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B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B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(условно)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B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B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место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B65"/>
                    </a:solidFill>
                  </a:tcPr>
                </a:tc>
              </a:tr>
              <a:tr h="456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«Российское»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+/ </a:t>
                      </a:r>
                      <a:r>
                        <a:rPr lang="ru-RU" sz="1400" b="1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 место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7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«Первый вкус»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+/</a:t>
                      </a:r>
                      <a:r>
                        <a:rPr lang="ru-RU" sz="1400" b="1" dirty="0" smtClean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9,5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 место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23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b="1" dirty="0" err="1" smtClean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Простоква-шино</a:t>
                      </a:r>
                      <a:r>
                        <a:rPr lang="ru-RU" sz="1400" b="1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+/</a:t>
                      </a:r>
                      <a:r>
                        <a:rPr lang="ru-RU" sz="1400" b="1" dirty="0" smtClean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8,5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 место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7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«Кошкинское»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 -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-/-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 место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63688" y="130091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924814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9664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/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endParaRPr lang="ru-RU" sz="3600" b="1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845535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/>
              <a:buChar char="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зучен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ассортимент молока, реализуемого  в пос.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Полетаево.</a:t>
            </a:r>
            <a:endParaRPr lang="ru-RU" sz="2400" dirty="0">
              <a:solidFill>
                <a:schemeClr val="accent1">
                  <a:lumMod val="50000"/>
                </a:schemeClr>
              </a:solidFill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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зучены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источники информации в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литературе 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Интернете по данной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теме.</a:t>
            </a:r>
            <a:endParaRPr lang="ru-RU" sz="2400" dirty="0">
              <a:solidFill>
                <a:schemeClr val="accent1">
                  <a:lumMod val="50000"/>
                </a:schemeClr>
              </a:solidFill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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Проведено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анкетирование на тему «Молоко, которое мы пьём».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Население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относит молоко к полезным продуктам, довольно его качеством, но не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всегда считает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его любимым.</a:t>
            </a:r>
          </a:p>
          <a:p>
            <a:pPr marL="342900" lvl="0" indent="-342900" algn="just">
              <a:spcAft>
                <a:spcPts val="0"/>
              </a:spcAft>
              <a:buFont typeface="Wingdings"/>
              <a:buChar char="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Выбраны методики органолептического 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физико-химического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определения качества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молока.</a:t>
            </a:r>
          </a:p>
          <a:p>
            <a:pPr marL="342900" lvl="0" indent="-342900" algn="just">
              <a:spcAft>
                <a:spcPts val="0"/>
              </a:spcAft>
              <a:buFont typeface="Wingdings"/>
              <a:buChar char="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Исследуемое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магазинное молоко не является в полной мере качественным, особенно в холодное время года.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0997623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404664"/>
            <a:ext cx="57150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Гипотеза</a:t>
            </a:r>
            <a:endParaRPr lang="ru-RU" sz="44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28672" y="1412776"/>
            <a:ext cx="8115328" cy="318519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Не всё молоко, которое продаётся в магазинах у нас в посёлке, является качественным.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3075" name="Picture 3" descr="C:\Users\а\Desktop\Молок картинки\молоко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01008"/>
            <a:ext cx="4680520" cy="294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31432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Цель:</a:t>
            </a:r>
            <a:endParaRPr lang="ru-RU" sz="36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643050"/>
            <a:ext cx="30718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Задачи:</a:t>
            </a:r>
            <a:endParaRPr lang="ru-RU" sz="36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2214546" y="285728"/>
            <a:ext cx="6286544" cy="128588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определить органолептические и физико-химические показатели качества молока, реализуемого в посёлке Полетаево.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428596" y="2357430"/>
            <a:ext cx="8429684" cy="40005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изучить ассортимент молока в пос. Полетаево;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изучить источники информации в литературе и Интернете по данной теме;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одготовить и провести анкетирование на тему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«Молоко, которое мы пьём»,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выяснить отношение населения к этому продукту;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выбрать методики для  определения качества молока и провести исследование;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сравнить полученные результаты и сделать вывод о качестве молока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285728"/>
            <a:ext cx="71825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514350" indent="-514350" algn="ctr"/>
            <a:r>
              <a:rPr lang="ru-RU" sz="32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Объект исследования:</a:t>
            </a:r>
            <a:endParaRPr lang="ru-RU" sz="32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2857456" y="857232"/>
            <a:ext cx="6286544" cy="128588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молоко различных производителей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16016" y="1628800"/>
            <a:ext cx="403187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«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Российское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» </a:t>
            </a:r>
          </a:p>
          <a:p>
            <a:pPr marL="342900" indent="-342900" algn="just">
              <a:spcAft>
                <a:spcPts val="0"/>
              </a:spcAft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ОАО «</a:t>
            </a:r>
            <a:r>
              <a:rPr lang="ru-RU" sz="1400" i="1" dirty="0" err="1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Чебаркульский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 молочный комбинат»</a:t>
            </a:r>
          </a:p>
          <a:p>
            <a:pPr marL="342900" indent="-342900" algn="just">
              <a:spcAft>
                <a:spcPts val="0"/>
              </a:spcAft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2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.«Первый вкус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» </a:t>
            </a:r>
          </a:p>
          <a:p>
            <a:pPr algn="just">
              <a:spcAft>
                <a:spcPts val="0"/>
              </a:spcAft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ОАО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«Челябинский городской молочный комбинат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»</a:t>
            </a:r>
          </a:p>
          <a:p>
            <a:pPr algn="just">
              <a:spcAft>
                <a:spcPts val="0"/>
              </a:spcAft>
            </a:pPr>
            <a:endParaRPr lang="ru-RU" sz="1400" dirty="0">
              <a:solidFill>
                <a:schemeClr val="accent1">
                  <a:lumMod val="50000"/>
                </a:schemeClr>
              </a:solidFill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3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.«Простоквашино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»</a:t>
            </a:r>
          </a:p>
          <a:p>
            <a:pPr algn="just">
              <a:spcAft>
                <a:spcPts val="0"/>
              </a:spcAft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«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Молочный комбинат 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Ялуторовский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»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Тюменская обл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.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   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4.«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Кошкинское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»</a:t>
            </a:r>
          </a:p>
          <a:p>
            <a:pPr algn="just">
              <a:spcAft>
                <a:spcPts val="0"/>
              </a:spcAft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    ЗАО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Алев, г.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Ульяновск</a:t>
            </a:r>
          </a:p>
          <a:p>
            <a:pPr algn="just">
              <a:spcAft>
                <a:spcPts val="0"/>
              </a:spcAft>
            </a:pPr>
            <a:endParaRPr lang="ru-RU" sz="1400" i="1" dirty="0" smtClean="0">
              <a:solidFill>
                <a:schemeClr val="accent1">
                  <a:lumMod val="50000"/>
                </a:schemeClr>
              </a:solidFill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ffectLst/>
                <a:ea typeface="Times New Roman"/>
              </a:rPr>
              <a:t>5. домашнее натуральное коровье молоко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ea typeface="Times New Roman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1026" name="Picture 2" descr="F:\Camera\P1160026.JPG"/>
          <p:cNvPicPr>
            <a:picLocks noChangeAspect="1" noChangeArrowheads="1"/>
          </p:cNvPicPr>
          <p:nvPr/>
        </p:nvPicPr>
        <p:blipFill rotWithShape="1">
          <a:blip r:embed="rId2" cstate="print"/>
          <a:srcRect l="29592" t="14966" r="19388" b="32136"/>
          <a:stretch/>
        </p:blipFill>
        <p:spPr bwMode="auto">
          <a:xfrm>
            <a:off x="352725" y="1426623"/>
            <a:ext cx="4167217" cy="32404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214810" y="928670"/>
            <a:ext cx="4572032" cy="195362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Научно-исследовательский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	лагерь «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Ташангир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Санитарно-пищевая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	полевая лаборатория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252536" y="188640"/>
            <a:ext cx="97210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514350" indent="-514350" algn="ctr"/>
            <a:r>
              <a:rPr lang="ru-RU" sz="32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Место проведения исследований</a:t>
            </a:r>
            <a:endParaRPr lang="ru-RU" sz="32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Объект 7"/>
          <p:cNvSpPr>
            <a:spLocks noGrp="1"/>
          </p:cNvSpPr>
          <p:nvPr>
            <p:ph sz="half" idx="2"/>
          </p:nvPr>
        </p:nvSpPr>
        <p:spPr>
          <a:xfrm>
            <a:off x="214282" y="3929066"/>
            <a:ext cx="4929222" cy="195362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Интегрированная Экологическая Лаборатория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Кружок «Здоровое питание»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2050" name="Picture 2" descr="F:\Camera\20140116_133329.jpg"/>
          <p:cNvPicPr>
            <a:picLocks noChangeAspect="1" noChangeArrowheads="1"/>
          </p:cNvPicPr>
          <p:nvPr/>
        </p:nvPicPr>
        <p:blipFill>
          <a:blip r:embed="rId2" cstate="print"/>
          <a:srcRect l="5921" t="-5263" r="2302"/>
          <a:stretch>
            <a:fillRect/>
          </a:stretch>
        </p:blipFill>
        <p:spPr bwMode="auto">
          <a:xfrm>
            <a:off x="4786314" y="3357562"/>
            <a:ext cx="3929090" cy="2957367"/>
          </a:xfrm>
          <a:prstGeom prst="rect">
            <a:avLst/>
          </a:prstGeom>
          <a:noFill/>
        </p:spPr>
      </p:pic>
      <p:pic>
        <p:nvPicPr>
          <p:cNvPr id="2051" name="Picture 3" descr="F:\ташангир 2013\ташангир 2013 лагерь\IMG_0784 (2).JPG"/>
          <p:cNvPicPr>
            <a:picLocks noChangeAspect="1" noChangeArrowheads="1"/>
          </p:cNvPicPr>
          <p:nvPr/>
        </p:nvPicPr>
        <p:blipFill>
          <a:blip r:embed="rId3" cstate="print"/>
          <a:srcRect l="9091" t="8694"/>
          <a:stretch>
            <a:fillRect/>
          </a:stretch>
        </p:blipFill>
        <p:spPr bwMode="auto">
          <a:xfrm>
            <a:off x="571472" y="1000108"/>
            <a:ext cx="3523446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24876" y="404664"/>
            <a:ext cx="49235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514350" indent="-514350" algn="ctr"/>
            <a:r>
              <a:rPr lang="ru-RU" sz="32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Гост Р52090-2003 </a:t>
            </a:r>
          </a:p>
          <a:p>
            <a:pPr marL="514350" indent="-514350" algn="ctr"/>
            <a:r>
              <a:rPr lang="ru-RU" sz="32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 01.07.2004  </a:t>
            </a:r>
          </a:p>
          <a:p>
            <a:pPr marL="514350" indent="-514350" algn="ctr"/>
            <a:r>
              <a:rPr lang="ru-RU" sz="32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молоко питьевое</a:t>
            </a:r>
            <a:endParaRPr lang="ru-RU" sz="32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8" t="5499" r="2376" b="7636"/>
          <a:stretch/>
        </p:blipFill>
        <p:spPr bwMode="auto">
          <a:xfrm>
            <a:off x="251520" y="620688"/>
            <a:ext cx="3240360" cy="4308253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89" t="6782" r="5852" b="6290"/>
          <a:stretch/>
        </p:blipFill>
        <p:spPr bwMode="auto">
          <a:xfrm>
            <a:off x="2994169" y="2276872"/>
            <a:ext cx="3078866" cy="4340506"/>
          </a:xfrm>
          <a:prstGeom prst="rect">
            <a:avLst/>
          </a:prstGeom>
          <a:noFill/>
          <a:ln w="28575">
            <a:solidFill>
              <a:srgbClr val="58267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187" y="4342260"/>
            <a:ext cx="4157654" cy="166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46599" y="1501120"/>
            <a:ext cx="4211960" cy="15889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3265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/>
            <a:endParaRPr lang="ru-RU" sz="32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8323" y="4389963"/>
            <a:ext cx="4608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/>
            <a:r>
              <a:rPr lang="ru-RU" sz="32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Физико-химические  показатели</a:t>
            </a:r>
          </a:p>
          <a:p>
            <a:pPr marL="514350" lvl="0" indent="-514350" algn="ctr"/>
            <a:r>
              <a:rPr lang="ru-RU" sz="32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качества молока</a:t>
            </a:r>
            <a:endParaRPr lang="ru-RU" sz="32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07529" y="1326108"/>
            <a:ext cx="2664296" cy="1938992"/>
          </a:xfrm>
          <a:prstGeom prst="rect">
            <a:avLst/>
          </a:prstGeom>
          <a:solidFill>
            <a:srgbClr val="F09ACD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58267E"/>
                </a:solidFill>
                <a:latin typeface="Times New Roman"/>
                <a:ea typeface="Times New Roman"/>
              </a:rPr>
              <a:t>внешний вид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>
                <a:solidFill>
                  <a:srgbClr val="58267E"/>
                </a:solidFill>
                <a:latin typeface="Times New Roman"/>
                <a:ea typeface="Times New Roman"/>
              </a:rPr>
              <a:t>к</a:t>
            </a:r>
            <a:r>
              <a:rPr lang="ru-RU" sz="2400" b="1" i="1" dirty="0" smtClean="0">
                <a:solidFill>
                  <a:srgbClr val="58267E"/>
                </a:solidFill>
                <a:latin typeface="Times New Roman"/>
                <a:ea typeface="Times New Roman"/>
              </a:rPr>
              <a:t>онсистенция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58267E"/>
                </a:solidFill>
                <a:latin typeface="Times New Roman"/>
                <a:ea typeface="Times New Roman"/>
              </a:rPr>
              <a:t>цвет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>
                <a:solidFill>
                  <a:srgbClr val="58267E"/>
                </a:solidFill>
                <a:latin typeface="Times New Roman"/>
                <a:ea typeface="Times New Roman"/>
              </a:rPr>
              <a:t>з</a:t>
            </a:r>
            <a:r>
              <a:rPr lang="ru-RU" sz="2400" b="1" i="1" dirty="0" smtClean="0">
                <a:solidFill>
                  <a:srgbClr val="58267E"/>
                </a:solidFill>
                <a:latin typeface="Times New Roman"/>
                <a:ea typeface="Times New Roman"/>
              </a:rPr>
              <a:t>апах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58267E"/>
                </a:solidFill>
                <a:latin typeface="Times New Roman"/>
                <a:ea typeface="Times New Roman"/>
              </a:rPr>
              <a:t> вкус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57818" y="3427696"/>
            <a:ext cx="3411972" cy="3046988"/>
          </a:xfrm>
          <a:prstGeom prst="rect">
            <a:avLst/>
          </a:prstGeom>
          <a:solidFill>
            <a:srgbClr val="F09ACD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58267E"/>
                </a:solidFill>
                <a:latin typeface="Times New Roman"/>
                <a:ea typeface="Times New Roman"/>
              </a:rPr>
              <a:t>кислотность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i="1" dirty="0">
                <a:solidFill>
                  <a:srgbClr val="58267E"/>
                </a:solidFill>
                <a:latin typeface="Times New Roman"/>
                <a:ea typeface="Times New Roman"/>
              </a:rPr>
              <a:t>п</a:t>
            </a:r>
            <a:r>
              <a:rPr lang="ru-RU" sz="2400" b="1" i="1" dirty="0" smtClean="0">
                <a:solidFill>
                  <a:srgbClr val="58267E"/>
                </a:solidFill>
                <a:latin typeface="Times New Roman"/>
                <a:ea typeface="Times New Roman"/>
              </a:rPr>
              <a:t>лотность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58267E"/>
                </a:solidFill>
                <a:latin typeface="Times New Roman"/>
                <a:ea typeface="Times New Roman"/>
              </a:rPr>
              <a:t>рН молока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58267E"/>
                </a:solidFill>
                <a:latin typeface="Times New Roman"/>
                <a:ea typeface="Times New Roman"/>
              </a:rPr>
              <a:t> </a:t>
            </a:r>
            <a:r>
              <a:rPr lang="ru-RU" sz="2400" b="1" i="1" dirty="0">
                <a:solidFill>
                  <a:srgbClr val="58267E"/>
                </a:solidFill>
                <a:latin typeface="Times New Roman"/>
                <a:ea typeface="Times New Roman"/>
              </a:rPr>
              <a:t>примеси </a:t>
            </a:r>
            <a:r>
              <a:rPr lang="ru-RU" sz="2400" b="1" i="1" dirty="0" smtClean="0">
                <a:solidFill>
                  <a:srgbClr val="58267E"/>
                </a:solidFill>
                <a:latin typeface="Times New Roman"/>
                <a:ea typeface="Times New Roman"/>
              </a:rPr>
              <a:t>соды и крахмала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58267E"/>
                </a:solidFill>
                <a:latin typeface="Times New Roman"/>
                <a:ea typeface="Times New Roman"/>
              </a:rPr>
              <a:t> </a:t>
            </a:r>
            <a:r>
              <a:rPr lang="ru-RU" sz="2400" b="1" i="1" dirty="0">
                <a:solidFill>
                  <a:srgbClr val="58267E"/>
                </a:solidFill>
                <a:latin typeface="Times New Roman"/>
                <a:ea typeface="Times New Roman"/>
              </a:rPr>
              <a:t>качество термической обработки </a:t>
            </a:r>
            <a:r>
              <a:rPr lang="ru-RU" sz="2400" b="1" i="1" dirty="0" smtClean="0">
                <a:solidFill>
                  <a:srgbClr val="58267E"/>
                </a:solidFill>
                <a:latin typeface="Times New Roman"/>
                <a:ea typeface="Times New Roman"/>
              </a:rPr>
              <a:t>молока</a:t>
            </a:r>
            <a:endParaRPr lang="ru-RU" sz="2400" b="1" i="1" dirty="0">
              <a:solidFill>
                <a:srgbClr val="58267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8323" y="1501120"/>
            <a:ext cx="4733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/>
            <a:r>
              <a:rPr lang="ru-RU" sz="32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Органолептические  показатели </a:t>
            </a:r>
            <a:endParaRPr lang="ru-RU" sz="32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514350" lvl="0" indent="-514350" algn="ctr"/>
            <a:r>
              <a:rPr lang="ru-RU" sz="32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качества молока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4860032" y="2043634"/>
            <a:ext cx="589646" cy="484632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4729290" y="4932477"/>
            <a:ext cx="622186" cy="484632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252536" y="188640"/>
            <a:ext cx="97210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514350" indent="-514350" algn="ctr"/>
            <a:r>
              <a:rPr lang="ru-RU" sz="32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Оценка качества молока</a:t>
            </a:r>
            <a:endParaRPr lang="ru-RU" sz="32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196643"/>
            <a:ext cx="67687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/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Анкетирование населения</a:t>
            </a:r>
          </a:p>
          <a:p>
            <a:pPr marL="514350" lvl="0" indent="-514350" algn="ctr"/>
            <a:endParaRPr lang="ru-RU" sz="3200" b="1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8436" y="1425675"/>
            <a:ext cx="52836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Самым  полезным напитком</a:t>
            </a:r>
            <a:r>
              <a:rPr kumimoji="0" lang="ru-RU" sz="2000" b="1" i="1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является ?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000" b="1" i="1" kern="0" dirty="0" smtClean="0">
                <a:solidFill>
                  <a:srgbClr val="3891A7">
                    <a:lumMod val="50000"/>
                  </a:srgbClr>
                </a:solidFill>
              </a:rPr>
              <a:t> Ваш </a:t>
            </a:r>
            <a:r>
              <a:rPr lang="ru-RU" sz="2000" b="1" i="1" kern="0" dirty="0">
                <a:solidFill>
                  <a:srgbClr val="3891A7">
                    <a:lumMod val="50000"/>
                  </a:srgbClr>
                </a:solidFill>
              </a:rPr>
              <a:t>любимый напиток </a:t>
            </a:r>
            <a:r>
              <a:rPr lang="ru-RU" sz="2000" b="1" i="1" kern="0" dirty="0" smtClean="0">
                <a:solidFill>
                  <a:srgbClr val="3891A7">
                    <a:lumMod val="50000"/>
                  </a:srgbClr>
                </a:solidFill>
              </a:rPr>
              <a:t>?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000" b="1" i="1" kern="0" dirty="0" smtClean="0">
                <a:solidFill>
                  <a:srgbClr val="3891A7">
                    <a:lumMod val="50000"/>
                  </a:srgbClr>
                </a:solidFill>
              </a:rPr>
              <a:t>Молоко</a:t>
            </a:r>
            <a:r>
              <a:rPr lang="ru-RU" sz="2000" b="1" i="1" kern="0" dirty="0">
                <a:solidFill>
                  <a:srgbClr val="3891A7">
                    <a:lumMod val="50000"/>
                  </a:srgbClr>
                </a:solidFill>
              </a:rPr>
              <a:t>, каких производителей вы предпочитаете покупать</a:t>
            </a:r>
            <a:r>
              <a:rPr lang="ru-RU" sz="2000" b="1" i="1" kern="0" dirty="0" smtClean="0">
                <a:solidFill>
                  <a:srgbClr val="3891A7">
                    <a:lumMod val="50000"/>
                  </a:srgbClr>
                </a:solidFill>
              </a:rPr>
              <a:t>?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000" b="1" i="1" kern="0" dirty="0" smtClean="0">
                <a:solidFill>
                  <a:srgbClr val="3891A7">
                    <a:lumMod val="50000"/>
                  </a:srgbClr>
                </a:solidFill>
              </a:rPr>
              <a:t> Довольны </a:t>
            </a:r>
            <a:r>
              <a:rPr lang="ru-RU" sz="2000" b="1" i="1" kern="0" dirty="0">
                <a:solidFill>
                  <a:srgbClr val="3891A7">
                    <a:lumMod val="50000"/>
                  </a:srgbClr>
                </a:solidFill>
              </a:rPr>
              <a:t>ли вы качеством молока, </a:t>
            </a:r>
            <a:r>
              <a:rPr lang="ru-RU" sz="2000" b="1" i="1" kern="0" dirty="0" smtClean="0">
                <a:solidFill>
                  <a:srgbClr val="3891A7">
                    <a:lumMod val="50000"/>
                  </a:srgbClr>
                </a:solidFill>
              </a:rPr>
              <a:t>которое употребляете в пищу?</a:t>
            </a:r>
            <a:endParaRPr lang="ru-RU" sz="2000" kern="0" dirty="0">
              <a:solidFill>
                <a:srgbClr val="3891A7">
                  <a:lumMod val="50000"/>
                </a:srgbClr>
              </a:solidFill>
            </a:endParaRPr>
          </a:p>
          <a:p>
            <a:pPr lvl="0">
              <a:defRPr/>
            </a:pPr>
            <a:endParaRPr lang="ru-RU" sz="2000" kern="0" dirty="0">
              <a:solidFill>
                <a:srgbClr val="3891A7">
                  <a:lumMod val="50000"/>
                </a:srgbClr>
              </a:solidFill>
            </a:endParaRPr>
          </a:p>
          <a:p>
            <a:pPr lvl="0">
              <a:defRPr/>
            </a:pPr>
            <a:endParaRPr lang="ru-RU" sz="2000" kern="0" dirty="0">
              <a:solidFill>
                <a:srgbClr val="3891A7">
                  <a:lumMod val="50000"/>
                </a:srgbClr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1026" name="Picture 2" descr="G:\Для исследований\Молок картинки\молоко 8.jpg"/>
          <p:cNvPicPr>
            <a:picLocks noChangeAspect="1" noChangeArrowheads="1"/>
          </p:cNvPicPr>
          <p:nvPr/>
        </p:nvPicPr>
        <p:blipFill>
          <a:blip r:embed="rId2" cstate="print"/>
          <a:srcRect l="8717"/>
          <a:stretch>
            <a:fillRect/>
          </a:stretch>
        </p:blipFill>
        <p:spPr bwMode="auto">
          <a:xfrm>
            <a:off x="5715008" y="1357298"/>
            <a:ext cx="2992209" cy="313373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с розовыми цветами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Кнопка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Главная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Главная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Главная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Главная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Главная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РОЗОВЫЕ ЦВЕТЫ</Template>
  <TotalTime>713</TotalTime>
  <Words>724</Words>
  <Application>Microsoft Office PowerPoint</Application>
  <PresentationFormat>Экран (4:3)</PresentationFormat>
  <Paragraphs>295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Шаблон оформления с розовыми цветами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Астафьевы</dc:creator>
  <cp:lastModifiedBy>anatoly</cp:lastModifiedBy>
  <cp:revision>92</cp:revision>
  <dcterms:modified xsi:type="dcterms:W3CDTF">2014-11-18T14:38:15Z</dcterms:modified>
</cp:coreProperties>
</file>