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93" r:id="rId3"/>
    <p:sldId id="258" r:id="rId4"/>
    <p:sldId id="417" r:id="rId5"/>
    <p:sldId id="418" r:id="rId6"/>
    <p:sldId id="408" r:id="rId7"/>
    <p:sldId id="399" r:id="rId8"/>
    <p:sldId id="415" r:id="rId9"/>
    <p:sldId id="261" r:id="rId10"/>
    <p:sldId id="263" r:id="rId11"/>
    <p:sldId id="279" r:id="rId12"/>
    <p:sldId id="265" r:id="rId13"/>
    <p:sldId id="409" r:id="rId14"/>
    <p:sldId id="410" r:id="rId15"/>
    <p:sldId id="411" r:id="rId16"/>
    <p:sldId id="419" r:id="rId17"/>
    <p:sldId id="274" r:id="rId18"/>
    <p:sldId id="276" r:id="rId19"/>
    <p:sldId id="416" r:id="rId20"/>
    <p:sldId id="385" r:id="rId21"/>
    <p:sldId id="284" r:id="rId22"/>
    <p:sldId id="283" r:id="rId23"/>
    <p:sldId id="28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773BB-9871-43DE-A940-FC603D41CA2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B64E1-B235-420B-9E4C-C82888010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1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5ED13-C0A3-47DD-8885-43916A41027F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11E11-3F3D-48CE-BD44-9B10B9C4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C75104-3B28-4E91-A2CE-2149D9CA5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55B8A-A267-43F1-A091-EB074FAE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2C1FB-861E-4C5C-AD73-BAC7C56F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C64028-75C9-4CC8-AA4C-E44EC488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91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0716A-79E3-453E-94CB-53BD8F9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C91529-5E2B-4F1B-AA1E-B53D2DD31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290E5-8476-4E02-9292-AC8C8488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563DEA-ABC9-4A13-9C9E-246A521B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3DC421-193F-4E28-B75A-1A18867F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0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327764-81AF-4EFE-AFC3-3EB82E474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C1E898-E1FA-4742-A151-229D8D44B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37C25B-4D2A-4250-A099-4C454D50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A47A5-20A9-44C0-859E-5B21D603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775FE-EC5D-4028-BBBE-43273FFF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1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2400" y="2101850"/>
            <a:ext cx="5087815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422400" y="4235450"/>
            <a:ext cx="5087815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697785" y="2101850"/>
            <a:ext cx="5087815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163A6D9-9A93-46E8-BA5D-0D42ED97B3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B94AC14-5BF6-4935-BE2F-2EECB5065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D3A55BF-626B-43FE-B984-D94CAAF40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CC5F3-C2A8-4B4D-8B28-5B005978131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688751806"/>
      </p:ext>
    </p:extLst>
  </p:cSld>
  <p:clrMapOvr>
    <a:masterClrMapping/>
  </p:clrMapOvr>
  <p:transition advTm="10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2400" y="2101850"/>
            <a:ext cx="5087816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697784" y="2101850"/>
            <a:ext cx="5087816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422400" y="4235450"/>
            <a:ext cx="5087816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97784" y="4235450"/>
            <a:ext cx="5087816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E203CB-ADD7-4048-A8A5-C21E8A15F848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658971280"/>
      </p:ext>
    </p:extLst>
  </p:cSld>
  <p:clrMapOvr>
    <a:masterClrMapping/>
  </p:clrMapOvr>
  <p:transition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1BD2A-A22E-4265-BF04-192FE1BA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B4A3E0-7F4C-48EA-8613-060A7FE4A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9AD7E-5D4B-41BA-8C2E-A681CCFE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1E5DC-0C84-4461-859F-6E94EDC3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536AE-7BB5-4A35-B434-B6DF6726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D9A07-7CA9-4D25-B7CF-8E6AA4AD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B28C20-8B98-4677-8A8C-C9E1B95A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47E1C8-D77C-4D83-84A2-BA49CCF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D69A4-8715-4095-A922-F2AB4AAC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19EDBA-837A-4180-A529-970F4BDC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0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814C3-16DD-4FF6-8BED-5E383B2F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1AD7B-3165-4B74-8F71-D3F345522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D33A1B-020D-4DCD-BC47-160251676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B3DB27-21C5-4FF6-909A-D88EC6BF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DC5E0-B27A-4B59-B429-D6CB842F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442C23-B65C-4E63-855B-969809B7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1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7DDC5-2B75-4D30-9ED4-B431575C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C3352-BEFD-4B44-A358-F45B5DAF2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085AC1-DEAA-4E58-BD1F-F9530079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0EBB8C-8378-4718-B735-D08EA459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B84EB-8E34-4BE4-956F-94D09EE10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03A89A-7D26-4FE7-85CA-52FCAC5B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B299D6-45C0-4075-8A99-FB8DA0F8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8DAED7-B17D-490E-9192-16542B67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8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5B776-20FB-4B99-8020-F423C7F5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AC6F46-7DB1-45C9-8F1D-34971EF0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5CA9C2-BDB5-4F77-9D87-6DC1EE3A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923D4D-8452-46C4-BE72-1B5A29A6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5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88A75F-787B-415A-B65C-7C4B3223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DD063-5813-482D-B7FC-1B137818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1D35AC-C6D5-443E-B75B-5113A474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7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D4F5E-01AE-45B6-943E-D68288F5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5A349-CE79-477C-8DAB-D0819A99D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283948-69FD-4E30-97BB-ED70E46C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763AF3-5E12-4ECD-A1BE-9D1B735F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8ADFCE-3298-42EF-8340-1CD4B5E5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4FEFD-D4A4-4726-B656-CBAE42E2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71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0F2DF-50D4-476D-AE16-A581918B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4AF149-89A9-4712-9690-0DBB162BF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616DA-85F6-4209-8A3B-D64B8E8BB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B12311-A193-4765-99F1-0611F10D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6B9D9-0069-4365-B553-9DFE2FE9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A9FB5-5FED-48B9-9E30-623201DF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82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53C30-5B57-4E51-8853-BD858B6F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C9C69D-98BE-483D-AD48-0C06263F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E0C15D-8530-4AFA-A99C-99FC5AC92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5E3E-1F5D-42C4-A87F-AFF80D46CBDD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3A8A1-3E9B-4871-92B2-CCD8748CF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6BFDBA-CFAD-4F4B-A6D1-A3E6B96C5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84F47-B87C-4D74-A456-0F8F99FDF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9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.emf"/><Relationship Id="rId9" Type="http://schemas.openxmlformats.org/officeDocument/2006/relationships/image" Target="../media/image28.jpeg"/><Relationship Id="rId1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2.jp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christmas-plus.ru/" TargetMode="External"/><Relationship Id="rId7" Type="http://schemas.openxmlformats.org/officeDocument/2006/relationships/hyperlink" Target="http://www.u-center.info/" TargetMode="External"/><Relationship Id="rId2" Type="http://schemas.openxmlformats.org/officeDocument/2006/relationships/hyperlink" Target="mailto:info@christmas-plus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etodist@christmas-plus.ru" TargetMode="External"/><Relationship Id="rId5" Type="http://schemas.openxmlformats.org/officeDocument/2006/relationships/hyperlink" Target="mailto:orlikova_ek@rambler.ru" TargetMode="External"/><Relationship Id="rId4" Type="http://schemas.openxmlformats.org/officeDocument/2006/relationships/hyperlink" Target="https://shop.christmas-plus.r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g"/><Relationship Id="rId5" Type="http://schemas.openxmlformats.org/officeDocument/2006/relationships/image" Target="../media/image69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РОИЗВОДСТВО + КОМПЛЕКСНОЕ ОСНАЩЕНИЕ</a:t>
            </a:r>
            <a:r>
              <a:rPr lang="en-US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1032" name="Прямоугольник 8"/>
          <p:cNvSpPr>
            <a:spLocks noChangeArrowheads="1"/>
          </p:cNvSpPr>
          <p:nvPr/>
        </p:nvSpPr>
        <p:spPr bwMode="auto">
          <a:xfrm>
            <a:off x="5569928" y="282577"/>
            <a:ext cx="47463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0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араллелограмм 2"/>
          <p:cNvSpPr/>
          <p:nvPr/>
        </p:nvSpPr>
        <p:spPr>
          <a:xfrm>
            <a:off x="562062" y="1738313"/>
            <a:ext cx="10872132" cy="3854450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араллелограмм 15"/>
          <p:cNvSpPr/>
          <p:nvPr/>
        </p:nvSpPr>
        <p:spPr>
          <a:xfrm>
            <a:off x="4696559" y="4983163"/>
            <a:ext cx="5375031" cy="1219200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35" name="Прямоугольник 1"/>
          <p:cNvSpPr>
            <a:spLocks noChangeArrowheads="1"/>
          </p:cNvSpPr>
          <p:nvPr/>
        </p:nvSpPr>
        <p:spPr bwMode="auto">
          <a:xfrm>
            <a:off x="4696559" y="4725989"/>
            <a:ext cx="537503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endParaRPr lang="ru-RU" altLang="ru-RU" b="1" i="1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2000" b="1" i="1" dirty="0">
                <a:latin typeface="Calibri" pitchFamily="34" charset="0"/>
                <a:cs typeface="Arial" charset="0"/>
              </a:rPr>
              <a:t>Орликова Евгения Константиновна</a:t>
            </a:r>
            <a:r>
              <a:rPr lang="ru-RU" altLang="ru-RU" sz="2000" i="1" dirty="0">
                <a:latin typeface="Calibri" pitchFamily="34" charset="0"/>
                <a:cs typeface="Arial" charset="0"/>
              </a:rPr>
              <a:t>,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i="1" dirty="0">
                <a:latin typeface="Calibri" pitchFamily="34" charset="0"/>
                <a:cs typeface="Arial" charset="0"/>
              </a:rPr>
              <a:t>ведущий методист учебного центра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000" i="1" dirty="0">
                <a:latin typeface="Calibri" pitchFamily="34" charset="0"/>
                <a:cs typeface="Arial" charset="0"/>
              </a:rPr>
              <a:t>ЗАО «Крисмас+», </a:t>
            </a:r>
            <a:r>
              <a:rPr lang="ru-RU" altLang="ru-RU" sz="2000" i="1" dirty="0" err="1">
                <a:latin typeface="Calibri" pitchFamily="34" charset="0"/>
                <a:cs typeface="Arial" charset="0"/>
              </a:rPr>
              <a:t>к.пед.н</a:t>
            </a:r>
            <a:r>
              <a:rPr lang="ru-RU" altLang="ru-RU" sz="2000" i="1" dirty="0">
                <a:latin typeface="Calibri" pitchFamily="34" charset="0"/>
                <a:cs typeface="Arial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52631" y="2418141"/>
            <a:ext cx="86636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Аналитический химический контроль объектов окружающей среды в практике студентов образовательных организаций среднего профессионального образования</a:t>
            </a:r>
          </a:p>
        </p:txBody>
      </p:sp>
      <p:sp>
        <p:nvSpPr>
          <p:cNvPr id="1037" name="Прямоугольник 16"/>
          <p:cNvSpPr>
            <a:spLocks noChangeArrowheads="1"/>
          </p:cNvSpPr>
          <p:nvPr/>
        </p:nvSpPr>
        <p:spPr bwMode="auto">
          <a:xfrm>
            <a:off x="0" y="841365"/>
            <a:ext cx="12186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dirty="0">
                <a:latin typeface="Arial" charset="0"/>
                <a:cs typeface="Arial" charset="0"/>
              </a:rPr>
              <a:t>Научно-производственное объединение ЗАО «Крисмас+»</a:t>
            </a:r>
            <a:endParaRPr lang="ru-RU" altLang="ru-RU" sz="2400" dirty="0">
              <a:latin typeface="Arial" charset="0"/>
              <a:cs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6DF207-BD46-4C51-8E0F-26A6168B0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909" y="751237"/>
            <a:ext cx="10363200" cy="5857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Комплектные изделия ЗАО «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Крисмас+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41909" y="1923688"/>
            <a:ext cx="2613076" cy="169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498209" y="1747007"/>
            <a:ext cx="2357665" cy="4114800"/>
          </a:xfrm>
        </p:spPr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Тест-комплекты на основе химических методов</a:t>
            </a:r>
          </a:p>
          <a:p>
            <a:pPr marL="85725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85725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Комплект-практикум экологический «КПЭ»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177CFF-8C02-47AE-9018-497A167A425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931017" y="1337023"/>
            <a:ext cx="5854583" cy="53490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Номенклатура: свыше 60 наименований показателей при анализе воды и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почвенных вытяжек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Органолептические показатели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Мутность и прозрачность, цвет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Общие и суммарные показатели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рН, БПК, кислотность, растворенный кислород, ХПК, </a:t>
            </a:r>
            <a:r>
              <a:rPr lang="ru-RU" altLang="ru-RU" sz="1400" i="1" dirty="0" err="1">
                <a:cs typeface="Times New Roman" panose="02020603050405020304" pitchFamily="18" charset="0"/>
              </a:rPr>
              <a:t>перманганатная</a:t>
            </a:r>
            <a:r>
              <a:rPr lang="ru-RU" altLang="ru-RU" sz="1400" i="1" dirty="0">
                <a:cs typeface="Times New Roman" panose="02020603050405020304" pitchFamily="18" charset="0"/>
              </a:rPr>
              <a:t> окисляемость, хлор активный, цветность, щёлочность и др.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Минеральный состав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Карбонаты, гидрокарбонаты, карбонатная жесткость, кальций, магний, общая  жесткость, сульфаты, хлориды, фториды, солесодержание и др.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Биогенные элементы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Аммоний, нитраты, нитриты, фосфаты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Металлы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Алюминий, железо общее, марганец, медь, свинец, цинк, сумма металлов (</a:t>
            </a:r>
            <a:r>
              <a:rPr lang="en-US" altLang="ru-RU" sz="1400" i="1" dirty="0">
                <a:cs typeface="Times New Roman" panose="02020603050405020304" pitchFamily="18" charset="0"/>
              </a:rPr>
              <a:t>Pb</a:t>
            </a:r>
            <a:r>
              <a:rPr lang="ru-RU" altLang="ru-RU" sz="1400" i="1" dirty="0">
                <a:cs typeface="Times New Roman" panose="02020603050405020304" pitchFamily="18" charset="0"/>
              </a:rPr>
              <a:t>, </a:t>
            </a:r>
            <a:r>
              <a:rPr lang="en-US" altLang="ru-RU" sz="1400" i="1" dirty="0">
                <a:cs typeface="Times New Roman" panose="02020603050405020304" pitchFamily="18" charset="0"/>
              </a:rPr>
              <a:t>Zn</a:t>
            </a:r>
            <a:r>
              <a:rPr lang="ru-RU" altLang="ru-RU" sz="1400" i="1" dirty="0">
                <a:cs typeface="Times New Roman" panose="02020603050405020304" pitchFamily="18" charset="0"/>
              </a:rPr>
              <a:t>, </a:t>
            </a:r>
            <a:r>
              <a:rPr lang="en-US" altLang="ru-RU" sz="1400" i="1" dirty="0">
                <a:cs typeface="Times New Roman" panose="02020603050405020304" pitchFamily="18" charset="0"/>
              </a:rPr>
              <a:t>Cu</a:t>
            </a:r>
            <a:r>
              <a:rPr lang="ru-RU" altLang="ru-RU" sz="1400" i="1" dirty="0"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r>
              <a:rPr lang="ru-RU" altLang="ru-RU" sz="1400" b="1" dirty="0">
                <a:cs typeface="Times New Roman" panose="02020603050405020304" pitchFamily="18" charset="0"/>
              </a:rPr>
              <a:t>Органические вещества</a:t>
            </a:r>
          </a:p>
          <a:p>
            <a:pPr lvl="1">
              <a:buNone/>
            </a:pPr>
            <a:r>
              <a:rPr lang="ru-RU" altLang="ru-RU" sz="1400" i="1" dirty="0">
                <a:cs typeface="Times New Roman" panose="02020603050405020304" pitchFamily="18" charset="0"/>
              </a:rPr>
              <a:t>Нефтепродукты, ПАВ</a:t>
            </a:r>
            <a:r>
              <a:rPr lang="ru-RU" altLang="ru-RU" sz="1400" i="1" dirty="0"/>
              <a:t> </a:t>
            </a:r>
            <a:r>
              <a:rPr lang="ru-RU" altLang="ru-RU" sz="1400" i="1" dirty="0" err="1">
                <a:cs typeface="Times New Roman" panose="02020603050405020304" pitchFamily="18" charset="0"/>
              </a:rPr>
              <a:t>анионоакт</a:t>
            </a:r>
            <a:r>
              <a:rPr lang="ru-RU" altLang="ru-RU" sz="1400" i="1" dirty="0">
                <a:cs typeface="Times New Roman" panose="02020603050405020304" pitchFamily="18" charset="0"/>
              </a:rPr>
              <a:t>., фенолы</a:t>
            </a:r>
            <a:r>
              <a:rPr lang="ru-RU" altLang="ru-RU" sz="1400" i="1" dirty="0"/>
              <a:t> и др.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461" y="4168252"/>
            <a:ext cx="3078524" cy="224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9047B-F864-4E67-901B-4C0B223B6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p:transition advTm="10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ПРОИЗВОДСТВО + КОМПЛЕКСНОЕ ОСНАЩЕНИЕ</a:t>
            </a:r>
            <a:r>
              <a:rPr lang="en-US" altLang="ru-RU" sz="1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ЛАБОРАТОРИЙ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"/>
          <p:cNvSpPr txBox="1">
            <a:spLocks noChangeArrowheads="1"/>
          </p:cNvSpPr>
          <p:nvPr/>
        </p:nvSpPr>
        <p:spPr>
          <a:xfrm>
            <a:off x="89483" y="657228"/>
            <a:ext cx="11811699" cy="1195388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latin typeface="Arial" charset="0"/>
              </a:rPr>
              <a:t>Тест-системы: сигнальный контроль – свыше 20 наименований</a:t>
            </a:r>
            <a:br>
              <a:rPr lang="ru-RU" sz="28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(вода, почва, воздух, продукты питания, удобрения, чистота посуды и др.)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b="1" dirty="0">
              <a:solidFill>
                <a:srgbClr val="002060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5889" y="4758822"/>
            <a:ext cx="2718033" cy="195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5967" y="1697675"/>
            <a:ext cx="4764947" cy="195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Рисунок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9956" y="3178313"/>
            <a:ext cx="15049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Рисунок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2235" y="2598165"/>
            <a:ext cx="168519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Рисунок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39768" y="2306116"/>
            <a:ext cx="166028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Рисунок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4312" y="1649415"/>
            <a:ext cx="1680796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Рисунок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34688" y="4736528"/>
            <a:ext cx="1648557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Рисунок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0712" y="4028503"/>
            <a:ext cx="1641231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Рисунок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9525" y="3854450"/>
            <a:ext cx="326048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F34EB4-0D39-4433-BD60-DA380FF6E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5082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69972856-3F5D-4CE6-838C-F9CBECE798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53" y="1245794"/>
            <a:ext cx="2769151" cy="512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398" y="805342"/>
            <a:ext cx="10956022" cy="57045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Учёт организационных условий практической исследовательской работы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0" y="1862356"/>
            <a:ext cx="5623420" cy="4832060"/>
          </a:xfrm>
        </p:spPr>
        <p:txBody>
          <a:bodyPr>
            <a:normAutofit/>
          </a:bodyPr>
          <a:lstStyle/>
          <a:p>
            <a:pPr marL="0" indent="82550">
              <a:buAutoNum type="arabicPeriod"/>
            </a:pPr>
            <a:r>
              <a:rPr lang="ru-RU" sz="1700" b="1" dirty="0">
                <a:latin typeface="Arial" pitchFamily="34" charset="0"/>
                <a:cs typeface="Arial" pitchFamily="34" charset="0"/>
              </a:rPr>
              <a:t> Класс-комплект для лабораторных работ «ЭХБ» (экология-химия-биология)</a:t>
            </a:r>
          </a:p>
          <a:p>
            <a:pPr marL="0" indent="82550" algn="just">
              <a:buNone/>
            </a:pPr>
            <a:r>
              <a:rPr lang="ru-RU" altLang="ru-RU" sz="1700" dirty="0">
                <a:latin typeface="Arial" pitchFamily="34" charset="0"/>
                <a:cs typeface="Arial" pitchFamily="34" charset="0"/>
              </a:rPr>
              <a:t>Предназначен для проведения </a:t>
            </a:r>
            <a:r>
              <a:rPr lang="ru-RU" altLang="ru-RU" sz="1700" b="1" dirty="0">
                <a:latin typeface="Arial" pitchFamily="34" charset="0"/>
                <a:cs typeface="Arial" pitchFamily="34" charset="0"/>
              </a:rPr>
              <a:t>унифицированного лабораторного экологического практикума</a:t>
            </a:r>
            <a:r>
              <a:rPr lang="ru-RU" altLang="ru-RU" sz="1700" dirty="0">
                <a:latin typeface="Arial" pitchFamily="34" charset="0"/>
                <a:cs typeface="Arial" pitchFamily="34" charset="0"/>
              </a:rPr>
              <a:t> в рамках современных базовых вариативных программ по химии, биологии, экологии.</a:t>
            </a:r>
          </a:p>
          <a:p>
            <a:pPr marL="0" indent="82550" algn="just">
              <a:buNone/>
            </a:pPr>
            <a:r>
              <a:rPr lang="ru-RU" altLang="ru-RU" sz="1600" b="1" i="1" dirty="0">
                <a:cs typeface="Times New Roman" pitchFamily="18" charset="0"/>
              </a:rPr>
              <a:t>Сертификат № RU.ИОСО.00398</a:t>
            </a:r>
            <a:r>
              <a:rPr lang="ru-RU" altLang="ru-RU" sz="1600" i="1" dirty="0"/>
              <a:t> </a:t>
            </a:r>
            <a:endParaRPr lang="ru-RU" altLang="ru-RU" sz="1600" dirty="0"/>
          </a:p>
          <a:p>
            <a:pPr marL="0" indent="82550" algn="just">
              <a:buNone/>
            </a:pPr>
            <a:r>
              <a:rPr lang="ru-RU" altLang="ru-RU" sz="1600" b="1" dirty="0">
                <a:latin typeface="Arial" pitchFamily="34" charset="0"/>
                <a:cs typeface="Arial" pitchFamily="34" charset="0"/>
              </a:rPr>
              <a:t>2. Полевые лаборатории «НКВ»</a:t>
            </a:r>
          </a:p>
          <a:p>
            <a:pPr marL="0" indent="82550" algn="just">
              <a:buNone/>
            </a:pPr>
            <a:r>
              <a:rPr lang="ru-RU" altLang="ru-RU" sz="1600" dirty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Предназначены для исследования качества воды и почвенных вытяжек по основным показателям (до 25 гидрохимических показателей). </a:t>
            </a:r>
            <a:r>
              <a:rPr lang="ru-RU" altLang="ru-RU" sz="1600" b="1" dirty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Полностью автономны </a:t>
            </a:r>
            <a:r>
              <a:rPr lang="ru-RU" altLang="ru-RU" sz="1600" dirty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и применяются как в лабораторных, так и в полевых условиях. Имеются ранцевые модификации</a:t>
            </a:r>
          </a:p>
          <a:p>
            <a:pPr marL="0" indent="82550" algn="just">
              <a:buNone/>
            </a:pPr>
            <a:endParaRPr lang="ru-RU" altLang="ru-RU" sz="1600" dirty="0">
              <a:latin typeface="Arial" pitchFamily="34" charset="0"/>
              <a:cs typeface="Arial" pitchFamily="34" charset="0"/>
            </a:endParaRPr>
          </a:p>
          <a:p>
            <a:pPr marL="0" indent="82550" algn="just">
              <a:buNone/>
            </a:pPr>
            <a:r>
              <a:rPr lang="ru-RU" sz="15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Сертификат «УЧСЕРТ» № RU.ИОСО.П00513</a:t>
            </a:r>
          </a:p>
          <a:p>
            <a:pPr marL="0" indent="82550" algn="just">
              <a:buNone/>
            </a:pPr>
            <a:r>
              <a:rPr lang="ru-RU" sz="15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Патент РФ № 96342</a:t>
            </a:r>
          </a:p>
          <a:p>
            <a:pPr marL="0" indent="8255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97918" y="4050886"/>
            <a:ext cx="2376264" cy="2230008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6127" y="1981067"/>
            <a:ext cx="2726150" cy="179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970FCC-08DC-4850-82EC-C589DE65F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0932-FB4F-410F-8F66-FE010C4C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4" y="662730"/>
            <a:ext cx="4713302" cy="1031846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/>
              <a:t>Водно-химическая экспресс-лаборатория котловая ВХЭЛ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FD4FF-ACD5-4E18-813F-8F5DFFED8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614" y="1551963"/>
            <a:ext cx="4629412" cy="5016617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    </a:t>
            </a:r>
            <a:r>
              <a:rPr lang="ru-RU" sz="1800" dirty="0"/>
              <a:t>Портативная водно-химическая экспресс-лаборатория котловая </a:t>
            </a:r>
            <a:r>
              <a:rPr lang="ru-RU" sz="1800" b="1" dirty="0"/>
              <a:t>ВХЭЛ</a:t>
            </a:r>
            <a:r>
              <a:rPr lang="ru-RU" sz="1800" dirty="0"/>
              <a:t> предназначена для выполнения химических анализов при проведении операционного аналитического химического контроля, предусмотренного при </a:t>
            </a:r>
            <a:r>
              <a:rPr lang="ru-RU" sz="1800" b="1" dirty="0"/>
              <a:t>водно-химическом контроле котлоагрегатов – паровых газотрубных котлов, паровых и энерготехнологических котлов и котлов-утилизаторов (до 4 МПа), водогрейных котлов и т.п. Контроль проводится с целью определения соответствия параметров качества воды и пара их нормативным значениям</a:t>
            </a:r>
            <a:r>
              <a:rPr lang="ru-RU" sz="1800" dirty="0"/>
              <a:t>.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</a:rPr>
              <a:t>Анализ проводится по</a:t>
            </a:r>
            <a:r>
              <a:rPr lang="ru-RU" sz="1800" dirty="0"/>
              <a:t> </a:t>
            </a:r>
            <a:r>
              <a:rPr lang="ru-RU" sz="1800" b="1" dirty="0">
                <a:solidFill>
                  <a:srgbClr val="FF0000"/>
                </a:solidFill>
              </a:rPr>
              <a:t>действующим НТД и стандартам энергетической отрасли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15 показателей / от 100 анализов каждый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F219BFB-1974-48F6-AC8C-8F91AAB3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76" y="585788"/>
            <a:ext cx="5159230" cy="6195270"/>
          </a:xfrm>
        </p:spPr>
      </p:pic>
      <p:pic>
        <p:nvPicPr>
          <p:cNvPr id="12" name="Picture 34">
            <a:extLst>
              <a:ext uri="{FF2B5EF4-FFF2-40B4-BE49-F238E27FC236}">
                <a16:creationId xmlns:a16="http://schemas.microsoft.com/office/drawing/2014/main" id="{A8BED6EC-39F3-4B2B-AD40-E56B9091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94" y="3254549"/>
            <a:ext cx="1446212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3F45B-D104-449B-86C7-852256399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8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DF748EE-CF57-4F25-8A5F-5672F957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5" y="704674"/>
            <a:ext cx="4654579" cy="864067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/>
              <a:t>Настольная лаборатория анализа воды НКВ-12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52152AF-CAC4-4537-BC5A-66D3B5A5B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446" y="1568741"/>
            <a:ext cx="4278385" cy="4890782"/>
          </a:xfrm>
        </p:spPr>
        <p:txBody>
          <a:bodyPr>
            <a:normAutofit fontScale="92500" lnSpcReduction="20000"/>
          </a:bodyPr>
          <a:lstStyle/>
          <a:p>
            <a:pPr marL="176213" indent="-176213">
              <a:lnSpc>
                <a:spcPct val="110000"/>
              </a:lnSpc>
              <a:defRPr/>
            </a:pPr>
            <a:r>
              <a:rPr lang="ru-RU" sz="1400" b="1" dirty="0"/>
              <a:t>Предназначены</a:t>
            </a:r>
            <a:r>
              <a:rPr lang="ru-RU" sz="1400" dirty="0"/>
              <a:t> для определения основных показателей качества воды и состава водных вытяжек по 24 и более показателям. Применимы в полевых и лабораторных условиях.  Пригодна для</a:t>
            </a:r>
            <a:r>
              <a:rPr lang="ru-RU" sz="1400" b="1" i="1" dirty="0"/>
              <a:t> настольного размещения</a:t>
            </a:r>
            <a:r>
              <a:rPr lang="ru-RU" sz="1400" dirty="0"/>
              <a:t>. </a:t>
            </a:r>
          </a:p>
          <a:p>
            <a:pPr marL="176213" indent="-176213">
              <a:lnSpc>
                <a:spcPct val="110000"/>
              </a:lnSpc>
              <a:defRPr/>
            </a:pPr>
            <a:r>
              <a:rPr lang="ru-RU" sz="1400" b="1" dirty="0"/>
              <a:t>Методы</a:t>
            </a:r>
            <a:r>
              <a:rPr lang="ru-RU" sz="1400" dirty="0"/>
              <a:t>: визуально-колориметрический, титриметрический, фотоколориметрический, кондуктометрический, потенциометрический, расчетный.  </a:t>
            </a:r>
          </a:p>
          <a:p>
            <a:pPr marL="176213" indent="-176213">
              <a:lnSpc>
                <a:spcPct val="110000"/>
              </a:lnSpc>
              <a:defRPr/>
            </a:pPr>
            <a:r>
              <a:rPr lang="ru-RU" sz="1400" b="1" dirty="0"/>
              <a:t>Погрешность</a:t>
            </a:r>
            <a:r>
              <a:rPr lang="ru-RU" sz="1400" dirty="0"/>
              <a:t>  ± 25-30% (при количественном анализе).</a:t>
            </a:r>
          </a:p>
          <a:p>
            <a:pPr marL="176213" indent="-176213">
              <a:lnSpc>
                <a:spcPct val="100000"/>
              </a:lnSpc>
              <a:defRPr/>
            </a:pPr>
            <a:r>
              <a:rPr lang="ru-RU" sz="1400" b="1" dirty="0"/>
              <a:t>Типовые модификации: </a:t>
            </a:r>
          </a:p>
          <a:p>
            <a:pPr marL="176213" indent="-176213">
              <a:lnSpc>
                <a:spcPct val="100000"/>
              </a:lnSpc>
              <a:defRPr/>
            </a:pPr>
            <a:r>
              <a:rPr lang="ru-RU" sz="1400" dirty="0"/>
              <a:t>НКВ-12.1 – контроль воды питьевой и природной;</a:t>
            </a:r>
          </a:p>
          <a:p>
            <a:pPr marL="176213" indent="-176213">
              <a:lnSpc>
                <a:spcPct val="100000"/>
              </a:lnSpc>
              <a:defRPr/>
            </a:pPr>
            <a:r>
              <a:rPr lang="ru-RU" sz="1400" dirty="0"/>
              <a:t>НКВ-12.2 – контроль водоочистки/кондиционирования;</a:t>
            </a:r>
          </a:p>
          <a:p>
            <a:pPr marL="176213" indent="-176213">
              <a:lnSpc>
                <a:spcPct val="100000"/>
              </a:lnSpc>
              <a:defRPr/>
            </a:pPr>
            <a:r>
              <a:rPr lang="ru-RU" sz="1400" dirty="0"/>
              <a:t>НКВ-12.3 – контроль систем водоснабжения;</a:t>
            </a:r>
          </a:p>
          <a:p>
            <a:pPr marL="176213" indent="-176213">
              <a:lnSpc>
                <a:spcPct val="110000"/>
              </a:lnSpc>
              <a:defRPr/>
            </a:pPr>
            <a:r>
              <a:rPr lang="ru-RU" sz="1400" dirty="0"/>
              <a:t>НКВ-12.4 – контроль водоотведения (сточных вод).</a:t>
            </a:r>
          </a:p>
          <a:p>
            <a:pPr marL="176213" indent="-176213">
              <a:lnSpc>
                <a:spcPct val="110000"/>
              </a:lnSpc>
              <a:defRPr/>
            </a:pPr>
            <a:r>
              <a:rPr lang="ru-RU" sz="1400" dirty="0"/>
              <a:t>Поставки дополняются приборами контроля и тест-комплектами по согласованию с потребителем.</a:t>
            </a:r>
          </a:p>
          <a:p>
            <a:pPr marL="292100" indent="-292100">
              <a:lnSpc>
                <a:spcPct val="110000"/>
              </a:lnSpc>
              <a:defRPr/>
            </a:pPr>
            <a:r>
              <a:rPr lang="ru-RU" sz="1400" b="1" dirty="0"/>
              <a:t>Сертификаты/свидетельства:</a:t>
            </a:r>
          </a:p>
          <a:p>
            <a:pPr marL="252000" indent="-180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Аттестованные методики измерений </a:t>
            </a:r>
            <a:r>
              <a:rPr lang="en-US" sz="1400" dirty="0"/>
              <a:t>(</a:t>
            </a:r>
            <a:r>
              <a:rPr lang="ru-RU" sz="1400" dirty="0"/>
              <a:t>ПНД Ф, МВИ, РД)</a:t>
            </a:r>
          </a:p>
          <a:p>
            <a:pPr marL="252000" indent="-180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Патент РФ № 96342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C2858A-8DC9-4EFC-B08D-FB220E32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71" y="1568741"/>
            <a:ext cx="6174298" cy="4186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FC862-7387-4CAE-BA06-A429FF6A2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82" y="4536866"/>
            <a:ext cx="1461233" cy="1985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3AF180-C40F-495D-8F8E-08E36B89E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2289C75-3599-44D1-B9DB-79FA451F39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28" y="1359016"/>
            <a:ext cx="7399090" cy="5410899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706ECF97-44C5-41ED-87E1-23816DAF5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622" y="805343"/>
            <a:ext cx="4322905" cy="813732"/>
          </a:xfrm>
        </p:spPr>
        <p:txBody>
          <a:bodyPr anchor="t"/>
          <a:lstStyle/>
          <a:p>
            <a:pPr algn="ctr"/>
            <a:r>
              <a:rPr lang="ru-RU" dirty="0"/>
              <a:t>Набор для отбора и переноски проб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6ABECF1-DF69-4995-9FD5-D03A430E8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969" y="805343"/>
            <a:ext cx="5183188" cy="813732"/>
          </a:xfrm>
        </p:spPr>
        <p:txBody>
          <a:bodyPr anchor="t"/>
          <a:lstStyle/>
          <a:p>
            <a:pPr algn="ctr"/>
            <a:r>
              <a:rPr lang="ru-RU" dirty="0"/>
              <a:t>Набор для приготовления очищенной воды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B48993EC-E2CB-4C22-BCB3-530B4827B7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5" y="1962835"/>
            <a:ext cx="4445531" cy="421005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D3B7F0-3CC4-4B66-878A-9078ADD24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8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905F34-B029-44D1-B4C9-28EAE9DA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5" y="3209474"/>
            <a:ext cx="2063051" cy="16717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40FF49D-7F9A-47AA-9290-4FB14AA6B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50" y="1378114"/>
            <a:ext cx="1801368" cy="180136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FAF055-19D0-4559-8F4E-72242C4FB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" y="1348122"/>
            <a:ext cx="1801368" cy="1801368"/>
          </a:xfrm>
          <a:prstGeom prst="rect">
            <a:avLst/>
          </a:prstGeom>
        </p:spPr>
      </p:pic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7C90D693-BC5C-4540-BCA2-70C49B18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84" y="681038"/>
            <a:ext cx="11940163" cy="52371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700" b="1" dirty="0">
                <a:latin typeface="+mn-lt"/>
              </a:rPr>
              <a:t>Типовой комплект оборудования «Экология и охрана окружающей среды» ЭОС-2 </a:t>
            </a:r>
            <a:br>
              <a:rPr lang="ru-RU" dirty="0"/>
            </a:br>
            <a:endParaRPr lang="ru-RU" dirty="0"/>
          </a:p>
        </p:txBody>
      </p:sp>
      <p:sp>
        <p:nvSpPr>
          <p:cNvPr id="26" name="Объект 25">
            <a:extLst>
              <a:ext uri="{FF2B5EF4-FFF2-40B4-BE49-F238E27FC236}">
                <a16:creationId xmlns:a16="http://schemas.microsoft.com/office/drawing/2014/main" id="{7588AC4E-3BD5-4555-9EAD-09141F8A5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518" y="1204749"/>
            <a:ext cx="7151791" cy="543933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400" b="1" dirty="0"/>
              <a:t>Предназначен</a:t>
            </a:r>
            <a:r>
              <a:rPr lang="ru-RU" sz="1400" dirty="0"/>
              <a:t> для проведения практических работ в рамках программ профессионального обучения с отражением вопросов промышленной экологии, экологического мониторинга, природопользования, техники и технологии защиты окружающей среды, безопасности жизнедеятельности и др.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400" b="1" dirty="0"/>
              <a:t>Построен по модульному принципу</a:t>
            </a:r>
            <a:r>
              <a:rPr lang="ru-RU" sz="1400" dirty="0"/>
              <a:t>. Входящие в состав комплекта модули (наборы, установки) позволяют выполнять работы на реальных и искусственно приготовленных (модельных средах).</a:t>
            </a:r>
            <a:br>
              <a:rPr lang="ru-RU" sz="1400" dirty="0"/>
            </a:br>
            <a:r>
              <a:rPr lang="ru-RU" sz="1400" b="1" dirty="0"/>
              <a:t>В состав ЭОС включено оборудование и учебное пособие, позволяющие изучать: 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закономерности химического и физико-химического осветления природных и сточных вод, а также обеззараживания воды;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адсорбционную очистку воды – на образцах промышленно выпускаемых и доступных в регионе бытовых фильтров;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методы и средства предотвращения загрязнения атмосферы – на устройствах очистки газов;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загрязнение литосферы твердыми отходами – на установке по контролю состава почвы и др.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400" dirty="0"/>
              <a:t>ЭОС-2 позволяет учащимся приобретать навыки самостоятельной работы, проведения экологических экспертиз, обеспечения экологической безопасности в бытовых и производственных условиях.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31" name="Объект 30">
            <a:extLst>
              <a:ext uri="{FF2B5EF4-FFF2-40B4-BE49-F238E27FC236}">
                <a16:creationId xmlns:a16="http://schemas.microsoft.com/office/drawing/2014/main" id="{89E36DB6-D384-40A1-B5EE-7B22653040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" y="1628024"/>
            <a:ext cx="1551200" cy="1286691"/>
          </a:xfr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6F5541-322D-407A-B3F5-EE29DE089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E1B949F-D0A2-405E-B2E0-DA8BC572A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" y="4494934"/>
            <a:ext cx="1540760" cy="18292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452A2E-15FA-4282-AB28-561D7E8A7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64" y="4311791"/>
            <a:ext cx="1414787" cy="16717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1855B81-213E-4854-8958-9ACADE2385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84" y="5024600"/>
            <a:ext cx="1170228" cy="167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6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ПРОИЗВОДСТВО + КОМПЛЕКСНОЕ ОСНАЩЕНИЕ</a:t>
            </a:r>
            <a:r>
              <a:rPr lang="en-US" altLang="ru-RU" sz="1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ЛАБОРАТОРИЙ</a:t>
            </a:r>
          </a:p>
        </p:txBody>
      </p:sp>
      <p:sp>
        <p:nvSpPr>
          <p:cNvPr id="11271" name="Прямоугольник 8"/>
          <p:cNvSpPr>
            <a:spLocks noChangeArrowheads="1"/>
          </p:cNvSpPr>
          <p:nvPr/>
        </p:nvSpPr>
        <p:spPr bwMode="auto">
          <a:xfrm>
            <a:off x="5569928" y="282577"/>
            <a:ext cx="47463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"/>
          <p:cNvSpPr txBox="1">
            <a:spLocks noChangeArrowheads="1"/>
          </p:cNvSpPr>
          <p:nvPr/>
        </p:nvSpPr>
        <p:spPr>
          <a:xfrm>
            <a:off x="1581150" y="614364"/>
            <a:ext cx="8972550" cy="528621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/>
              <a:t>Санитарно-пищевая мини экспресс-лаборатория СПЭЛ</a:t>
            </a:r>
          </a:p>
        </p:txBody>
      </p:sp>
      <p:sp>
        <p:nvSpPr>
          <p:cNvPr id="11273" name="Rectangle 3"/>
          <p:cNvSpPr txBox="1">
            <a:spLocks noChangeArrowheads="1"/>
          </p:cNvSpPr>
          <p:nvPr/>
        </p:nvSpPr>
        <p:spPr bwMode="auto">
          <a:xfrm>
            <a:off x="1738282" y="1142985"/>
            <a:ext cx="864399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/>
          <a:lstStyle/>
          <a:p>
            <a:pPr marL="228600" indent="-228600" algn="just">
              <a:spcBef>
                <a:spcPts val="1000"/>
              </a:spcBef>
            </a:pPr>
            <a:r>
              <a:rPr lang="ru-RU" altLang="ru-RU" sz="2000" b="1" dirty="0"/>
              <a:t>Назначение: </a:t>
            </a:r>
            <a:r>
              <a:rPr lang="ru-RU" altLang="ru-RU" sz="2000" dirty="0">
                <a:solidFill>
                  <a:srgbClr val="030303"/>
                </a:solidFill>
              </a:rPr>
              <a:t>контроль за качеством продуктов питания и безопасностью столового инвентаря (20 показателей)</a:t>
            </a:r>
          </a:p>
          <a:p>
            <a:pPr marL="228600" indent="-228600" algn="just">
              <a:lnSpc>
                <a:spcPct val="80000"/>
              </a:lnSpc>
              <a:spcBef>
                <a:spcPts val="1000"/>
              </a:spcBef>
            </a:pPr>
            <a:endParaRPr lang="ru-RU" altLang="ru-RU" sz="2000" dirty="0">
              <a:solidFill>
                <a:srgbClr val="030303"/>
              </a:solidFill>
              <a:latin typeface="Arial" charset="0"/>
            </a:endParaRPr>
          </a:p>
          <a:p>
            <a:pPr marL="228600" indent="-228600" algn="just">
              <a:lnSpc>
                <a:spcPct val="80000"/>
              </a:lnSpc>
              <a:spcBef>
                <a:spcPts val="1000"/>
              </a:spcBef>
            </a:pPr>
            <a:endParaRPr lang="ru-RU" altLang="ru-RU" sz="2000" b="1" dirty="0">
              <a:latin typeface="Arial" charset="0"/>
            </a:endParaRPr>
          </a:p>
          <a:p>
            <a:pPr marL="228600" indent="-228600" algn="just">
              <a:lnSpc>
                <a:spcPct val="80000"/>
              </a:lnSpc>
              <a:spcBef>
                <a:spcPts val="1000"/>
              </a:spcBef>
            </a:pPr>
            <a:endParaRPr lang="ru-RU" altLang="ru-RU" sz="2000" dirty="0">
              <a:solidFill>
                <a:srgbClr val="030303"/>
              </a:solidFill>
              <a:latin typeface="Arial" charset="0"/>
            </a:endParaRPr>
          </a:p>
        </p:txBody>
      </p:sp>
      <p:pic>
        <p:nvPicPr>
          <p:cNvPr id="11274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16" y="1831935"/>
            <a:ext cx="2571768" cy="21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Прямоугольник 3"/>
          <p:cNvSpPr>
            <a:spLocks noChangeArrowheads="1"/>
          </p:cNvSpPr>
          <p:nvPr/>
        </p:nvSpPr>
        <p:spPr bwMode="auto">
          <a:xfrm>
            <a:off x="2809884" y="2260169"/>
            <a:ext cx="23574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dirty="0"/>
              <a:t>Модуль 1.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dirty="0"/>
              <a:t>Контроль санитарного состояния пищевого объекта (</a:t>
            </a:r>
            <a:r>
              <a:rPr lang="ru-RU" altLang="ru-RU" sz="1600" dirty="0" err="1"/>
              <a:t>объекта</a:t>
            </a:r>
            <a:r>
              <a:rPr lang="ru-RU" altLang="ru-RU" sz="1600" dirty="0"/>
              <a:t> питания)</a:t>
            </a:r>
          </a:p>
        </p:txBody>
      </p:sp>
      <p:sp>
        <p:nvSpPr>
          <p:cNvPr id="11276" name="Прямоугольник 9"/>
          <p:cNvSpPr>
            <a:spLocks noChangeArrowheads="1"/>
          </p:cNvSpPr>
          <p:nvPr/>
        </p:nvSpPr>
        <p:spPr bwMode="auto">
          <a:xfrm>
            <a:off x="2361983" y="4393850"/>
            <a:ext cx="1761848" cy="12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dirty="0"/>
              <a:t>Модуль 2.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dirty="0"/>
              <a:t>Контроль доброкачественности пищевых продуктов и готовых блюд</a:t>
            </a:r>
          </a:p>
        </p:txBody>
      </p:sp>
      <p:pic>
        <p:nvPicPr>
          <p:cNvPr id="11277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98" y="4168810"/>
            <a:ext cx="2286016" cy="231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5A1D7-9114-4BB0-868C-76A96767E708}"/>
              </a:ext>
            </a:extLst>
          </p:cNvPr>
          <p:cNvSpPr txBox="1"/>
          <p:nvPr/>
        </p:nvSpPr>
        <p:spPr>
          <a:xfrm>
            <a:off x="5817880" y="1831935"/>
            <a:ext cx="5973323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lang="ru-RU" altLang="ru-RU" sz="1200" b="1" u="sng" dirty="0">
                <a:solidFill>
                  <a:srgbClr val="00B050"/>
                </a:solidFill>
                <a:latin typeface="Arial" charset="0"/>
              </a:rPr>
              <a:t>Санитарное состояние объекта питания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Качество мытья столовой посуды, приборов;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Полнота отмывания дезинфицирующих средств;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Контроль за качеством дезинфекции на объектах питания; 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Концентрация дезинфицирующих растворов; 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Полнота отмывания моющих средств; 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Концентрация растворов щелочных моющих средств; 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Определение синтетических моющих средств (ПАВ);</a:t>
            </a:r>
          </a:p>
          <a:p>
            <a:pPr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ru-RU" altLang="ru-RU" sz="1200" dirty="0">
                <a:latin typeface="Arial" charset="0"/>
              </a:rPr>
              <a:t>Температура воды в моечных ваннах.</a:t>
            </a:r>
            <a:endParaRPr lang="ru-RU" altLang="ru-RU" sz="1200" dirty="0">
              <a:solidFill>
                <a:srgbClr val="030303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F4C01-DC12-481F-A5B7-08BAB520F4EC}"/>
              </a:ext>
            </a:extLst>
          </p:cNvPr>
          <p:cNvSpPr txBox="1"/>
          <p:nvPr/>
        </p:nvSpPr>
        <p:spPr>
          <a:xfrm>
            <a:off x="4060272" y="3978102"/>
            <a:ext cx="420050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A50021"/>
              </a:buClr>
              <a:buSzPct val="75000"/>
            </a:pPr>
            <a:r>
              <a:rPr lang="ru-RU" altLang="ru-RU" sz="1200" b="1" u="sng" dirty="0">
                <a:solidFill>
                  <a:srgbClr val="00B050"/>
                </a:solidFill>
                <a:latin typeface="Arial" charset="0"/>
              </a:rPr>
              <a:t>Доброкачественность пищевых продуктов и готовых блюд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Качество термической обработки мясных и рыбных изделий;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Свежесть рыбы;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Свежесть мяса, фарша, субпродуктов;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Наполнитель в изделиях из рубленого мяса;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Определение свежести молока;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Определение натуральности молока;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Качество термической обработки молока;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Качество </a:t>
            </a:r>
            <a:r>
              <a:rPr lang="ru-RU" altLang="ru-RU" sz="1200" dirty="0" err="1">
                <a:latin typeface="Arial" charset="0"/>
              </a:rPr>
              <a:t>фритюрных</a:t>
            </a:r>
            <a:r>
              <a:rPr lang="ru-RU" altLang="ru-RU" sz="1200" dirty="0">
                <a:latin typeface="Arial" charset="0"/>
              </a:rPr>
              <a:t> жиров;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7BC3F-A8AA-4DD2-B6A2-54CBCC58CB4F}"/>
              </a:ext>
            </a:extLst>
          </p:cNvPr>
          <p:cNvSpPr txBox="1"/>
          <p:nvPr/>
        </p:nvSpPr>
        <p:spPr>
          <a:xfrm>
            <a:off x="8804541" y="4570677"/>
            <a:ext cx="255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369723-884E-42FD-A66A-AC9EFE870531}"/>
              </a:ext>
            </a:extLst>
          </p:cNvPr>
          <p:cNvSpPr/>
          <p:nvPr/>
        </p:nvSpPr>
        <p:spPr>
          <a:xfrm>
            <a:off x="8260776" y="4361790"/>
            <a:ext cx="364616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Содержание нитратов в овощах, фруктах, зелени;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Содержание витамина С;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Температура готовых блюд;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§"/>
            </a:pPr>
            <a:r>
              <a:rPr lang="ru-RU" altLang="ru-RU" sz="1200" dirty="0">
                <a:latin typeface="Arial" charset="0"/>
              </a:rPr>
              <a:t>Концентрация свободного и связанного остаточного хлора в питьевой воде.</a:t>
            </a:r>
            <a:endParaRPr lang="ru-RU" altLang="ru-RU" sz="1200" dirty="0">
              <a:solidFill>
                <a:srgbClr val="030303"/>
              </a:solidFill>
              <a:latin typeface="Arial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637299-16D5-492A-B887-3A2BD8FC9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0903" y="2747962"/>
            <a:ext cx="9949343" cy="390450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Доступный инструментарий: индикаторные трубки и мини-экспресс-лаборатории на их основе</a:t>
            </a:r>
          </a:p>
          <a:p>
            <a:pPr marL="0">
              <a:spcBef>
                <a:spcPts val="0"/>
              </a:spcBef>
              <a:defRPr/>
            </a:pPr>
            <a:r>
              <a:rPr lang="ru-RU" sz="1800" dirty="0"/>
              <a:t>Универсальный инструментарий для  многокомпонентного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       химического экспресс-контроля воздуха и промвыбросов</a:t>
            </a:r>
          </a:p>
          <a:p>
            <a:pPr marL="0">
              <a:spcBef>
                <a:spcPts val="0"/>
              </a:spcBef>
              <a:defRPr/>
            </a:pPr>
            <a:r>
              <a:rPr lang="ru-RU" sz="1800" dirty="0"/>
              <a:t>Максимальная унификация</a:t>
            </a:r>
          </a:p>
          <a:p>
            <a:pPr marL="0">
              <a:spcBef>
                <a:spcPts val="0"/>
              </a:spcBef>
              <a:buNone/>
              <a:defRPr/>
            </a:pPr>
            <a:endParaRPr lang="ru-RU" dirty="0"/>
          </a:p>
        </p:txBody>
      </p:sp>
      <p:pic>
        <p:nvPicPr>
          <p:cNvPr id="50181" name="Picture 12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99" y="4403703"/>
            <a:ext cx="3714776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63398" y="1273177"/>
            <a:ext cx="9627645" cy="1482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Особенности:</a:t>
            </a:r>
          </a:p>
          <a:p>
            <a:pPr>
              <a:defRPr/>
            </a:pPr>
            <a:r>
              <a:rPr lang="ru-RU" sz="1800" kern="0" dirty="0"/>
              <a:t>Хорошо отработанная методика точных простых измерений при анализе воздушной среды (индикаторные трубки)</a:t>
            </a:r>
          </a:p>
          <a:p>
            <a:pPr>
              <a:defRPr/>
            </a:pPr>
            <a:r>
              <a:rPr lang="ru-RU" sz="1800" kern="0" dirty="0"/>
              <a:t>Значительная сложность лабораторных методов анализа воздуха</a:t>
            </a:r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7981" y="717550"/>
            <a:ext cx="8074299" cy="4968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800" b="1" dirty="0">
                <a:latin typeface="+mn-lt"/>
              </a:rPr>
              <a:t>Исследования качества воздуха в практикумах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B5663F-DDCE-4086-B0FC-CB967F0A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29F867-46B4-4ADD-9DC8-A7893200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26" y="3825380"/>
            <a:ext cx="3037915" cy="27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2710"/>
      </p:ext>
    </p:extLst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81D9E0-2CEE-4DFA-9CB4-3C1F6333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788"/>
            <a:ext cx="10515600" cy="46283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/>
              <a:t>Инструктивные материалы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D39ED1D-7466-4A43-B7EB-50A4E95108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1039" y="1825625"/>
            <a:ext cx="6308718" cy="4541620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9C9DECD-A283-45E6-AC9E-F1A9FAAF99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3851246" cy="5054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BBC803-9284-4631-BFF8-84AF4CE48761}"/>
              </a:ext>
            </a:extLst>
          </p:cNvPr>
          <p:cNvSpPr txBox="1"/>
          <p:nvPr/>
        </p:nvSpPr>
        <p:spPr>
          <a:xfrm>
            <a:off x="527806" y="1049636"/>
            <a:ext cx="385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Пошаговые инструкции в руководствах по применению оборудования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B08D8-A679-4535-82BF-645C3D270BFB}"/>
              </a:ext>
            </a:extLst>
          </p:cNvPr>
          <p:cNvSpPr txBox="1"/>
          <p:nvPr/>
        </p:nvSpPr>
        <p:spPr>
          <a:xfrm>
            <a:off x="5911269" y="1184990"/>
            <a:ext cx="538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Видеоматериалы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84334-EDF3-4E05-A9E8-49C33ED24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FA7A2005-B48D-48FC-95FD-A4EE509A6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2807" y="796925"/>
            <a:ext cx="9067800" cy="331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редства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химического экспресс-анализа: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многоотраслевое и многозадачное применение</a:t>
            </a:r>
          </a:p>
        </p:txBody>
      </p:sp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216ED9F7-D4CB-4577-9432-9F57C24410A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01650" y="3840951"/>
            <a:ext cx="2068513" cy="1283500"/>
          </a:xfrm>
        </p:spPr>
        <p:txBody>
          <a:bodyPr>
            <a:noAutofit/>
          </a:bodyPr>
          <a:lstStyle/>
          <a:p>
            <a:pPr marL="180975" indent="-180975">
              <a:lnSpc>
                <a:spcPct val="100000"/>
              </a:lnSpc>
            </a:pPr>
            <a:r>
              <a:rPr lang="ru-RU" altLang="ru-RU" sz="1600" dirty="0"/>
              <a:t>Анализ питьевой</a:t>
            </a:r>
            <a:r>
              <a:rPr lang="en-US" altLang="ru-RU" sz="1600" dirty="0"/>
              <a:t> </a:t>
            </a:r>
            <a:r>
              <a:rPr lang="ru-RU" altLang="ru-RU" sz="1600" dirty="0"/>
              <a:t>и природной воды</a:t>
            </a:r>
          </a:p>
          <a:p>
            <a:pPr marL="180975" indent="-180975">
              <a:lnSpc>
                <a:spcPct val="100000"/>
              </a:lnSpc>
              <a:buNone/>
            </a:pPr>
            <a:r>
              <a:rPr lang="ru-RU" altLang="ru-RU" sz="1600" dirty="0"/>
              <a:t>(гигиена, экология,  гидрология и т.п.)</a:t>
            </a:r>
          </a:p>
        </p:txBody>
      </p:sp>
      <p:sp>
        <p:nvSpPr>
          <p:cNvPr id="7172" name="Содержимое 2">
            <a:extLst>
              <a:ext uri="{FF2B5EF4-FFF2-40B4-BE49-F238E27FC236}">
                <a16:creationId xmlns:a16="http://schemas.microsoft.com/office/drawing/2014/main" id="{01432A60-F57B-48A7-8567-3035791ED5F4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6024564" y="5143501"/>
            <a:ext cx="2835275" cy="809625"/>
          </a:xfrm>
        </p:spPr>
        <p:txBody>
          <a:bodyPr/>
          <a:lstStyle/>
          <a:p>
            <a:pPr marL="180975" indent="-180975"/>
            <a:r>
              <a:rPr lang="ru-RU" altLang="ru-RU" sz="1600"/>
              <a:t>Санитарно-пищевой анализ (безопасность питания)</a:t>
            </a:r>
          </a:p>
        </p:txBody>
      </p:sp>
      <p:sp>
        <p:nvSpPr>
          <p:cNvPr id="7173" name="Содержимое 2">
            <a:extLst>
              <a:ext uri="{FF2B5EF4-FFF2-40B4-BE49-F238E27FC236}">
                <a16:creationId xmlns:a16="http://schemas.microsoft.com/office/drawing/2014/main" id="{B833E3B0-1B92-4B12-AA4B-6A49D574BA1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9105901" y="3162294"/>
            <a:ext cx="1943100" cy="1357313"/>
          </a:xfrm>
        </p:spPr>
        <p:txBody>
          <a:bodyPr/>
          <a:lstStyle/>
          <a:p>
            <a:pPr marL="180975" indent="-180975">
              <a:buSzPct val="90000"/>
            </a:pPr>
            <a:r>
              <a:rPr lang="ru-RU" altLang="ru-RU" sz="1600" dirty="0"/>
              <a:t>Индикаторные трубки и МЭЛ  для контроля воздуха и </a:t>
            </a:r>
            <a:r>
              <a:rPr lang="ru-RU" altLang="ru-RU" sz="1600" dirty="0" err="1"/>
              <a:t>промвыбросов</a:t>
            </a:r>
            <a:endParaRPr lang="ru-RU" altLang="ru-RU" sz="1600" dirty="0"/>
          </a:p>
        </p:txBody>
      </p:sp>
      <p:sp>
        <p:nvSpPr>
          <p:cNvPr id="21510" name="Содержимое 2">
            <a:extLst>
              <a:ext uri="{FF2B5EF4-FFF2-40B4-BE49-F238E27FC236}">
                <a16:creationId xmlns:a16="http://schemas.microsoft.com/office/drawing/2014/main" id="{EB3F1217-FDE1-4F50-BCF0-938F18962A8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809876" y="5949951"/>
            <a:ext cx="2068513" cy="574675"/>
          </a:xfrm>
        </p:spPr>
        <p:txBody>
          <a:bodyPr rtlCol="0">
            <a:normAutofit fontScale="77500" lnSpcReduction="20000"/>
          </a:bodyPr>
          <a:lstStyle/>
          <a:p>
            <a:pPr marL="180975" indent="-180975">
              <a:defRPr/>
            </a:pPr>
            <a:r>
              <a:rPr lang="ru-RU" sz="1600" dirty="0"/>
              <a:t>Анализ котловой воды  и водоподготовка (энергетика)</a:t>
            </a:r>
          </a:p>
        </p:txBody>
      </p:sp>
      <p:sp>
        <p:nvSpPr>
          <p:cNvPr id="7175" name="Содержимое 2">
            <a:extLst>
              <a:ext uri="{FF2B5EF4-FFF2-40B4-BE49-F238E27FC236}">
                <a16:creationId xmlns:a16="http://schemas.microsoft.com/office/drawing/2014/main" id="{AE27363C-C8BC-4AE4-A0CC-71C32C62CD2B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6861176" y="5499100"/>
            <a:ext cx="4187825" cy="1098550"/>
          </a:xfrm>
        </p:spPr>
        <p:txBody>
          <a:bodyPr/>
          <a:lstStyle/>
          <a:p>
            <a:pPr marL="180975" indent="-180975">
              <a:buFont typeface="Wingdings" panose="05000000000000000000" pitchFamily="2" charset="2"/>
              <a:buChar char="Ø"/>
            </a:pPr>
            <a:r>
              <a:rPr lang="ru-RU" altLang="ru-RU" sz="6600">
                <a:solidFill>
                  <a:srgbClr val="C00000"/>
                </a:solidFill>
              </a:rPr>
              <a:t>и  другое</a:t>
            </a:r>
          </a:p>
        </p:txBody>
      </p:sp>
      <p:sp>
        <p:nvSpPr>
          <p:cNvPr id="7176" name="Содержимое 2">
            <a:extLst>
              <a:ext uri="{FF2B5EF4-FFF2-40B4-BE49-F238E27FC236}">
                <a16:creationId xmlns:a16="http://schemas.microsoft.com/office/drawing/2014/main" id="{4C2730B5-DB44-4E8C-9B4F-0414A6624650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7086600" y="1568452"/>
            <a:ext cx="1574800" cy="1500187"/>
          </a:xfrm>
        </p:spPr>
        <p:txBody>
          <a:bodyPr/>
          <a:lstStyle/>
          <a:p>
            <a:pPr marL="180975" indent="-180975"/>
            <a:r>
              <a:rPr lang="ru-RU" altLang="ru-RU" sz="1600" dirty="0"/>
              <a:t>Контроль сточной воды (охрана окружающей среды)</a:t>
            </a:r>
          </a:p>
        </p:txBody>
      </p:sp>
      <p:pic>
        <p:nvPicPr>
          <p:cNvPr id="7177" name="Picture 6">
            <a:extLst>
              <a:ext uri="{FF2B5EF4-FFF2-40B4-BE49-F238E27FC236}">
                <a16:creationId xmlns:a16="http://schemas.microsoft.com/office/drawing/2014/main" id="{93EE934E-9DDB-4462-97F9-80660F45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43" y="1457326"/>
            <a:ext cx="2732089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ВЭХЛ с ТК">
            <a:extLst>
              <a:ext uri="{FF2B5EF4-FFF2-40B4-BE49-F238E27FC236}">
                <a16:creationId xmlns:a16="http://schemas.microsoft.com/office/drawing/2014/main" id="{4AFCA1A7-4121-4B01-8B00-B70F44F4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3429000"/>
            <a:ext cx="2732089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>
            <a:extLst>
              <a:ext uri="{FF2B5EF4-FFF2-40B4-BE49-F238E27FC236}">
                <a16:creationId xmlns:a16="http://schemas.microsoft.com/office/drawing/2014/main" id="{1F5962D8-26E9-4376-93F0-B3966EAD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1" y="1568452"/>
            <a:ext cx="285591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>
            <a:extLst>
              <a:ext uri="{FF2B5EF4-FFF2-40B4-BE49-F238E27FC236}">
                <a16:creationId xmlns:a16="http://schemas.microsoft.com/office/drawing/2014/main" id="{17678AD1-1344-4779-B543-C6492EE6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20" y="3286126"/>
            <a:ext cx="18462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1" descr="phelka">
            <a:extLst>
              <a:ext uri="{FF2B5EF4-FFF2-40B4-BE49-F238E27FC236}">
                <a16:creationId xmlns:a16="http://schemas.microsoft.com/office/drawing/2014/main" id="{A27A822A-ABEB-459D-9151-DC68F0A7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310" y="1343872"/>
            <a:ext cx="1758043" cy="177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1">
            <a:extLst>
              <a:ext uri="{FF2B5EF4-FFF2-40B4-BE49-F238E27FC236}">
                <a16:creationId xmlns:a16="http://schemas.microsoft.com/office/drawing/2014/main" id="{4BFE71B1-EB49-43C8-826C-E7DF33B8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14" y="4328745"/>
            <a:ext cx="195659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21DD5B-FFD0-45EF-A0D0-FDE4C944C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4">
            <a:extLst>
              <a:ext uri="{FF2B5EF4-FFF2-40B4-BE49-F238E27FC236}">
                <a16:creationId xmlns:a16="http://schemas.microsoft.com/office/drawing/2014/main" id="{9E96E010-09F7-4A0B-B924-FADD4A25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1" y="3884497"/>
            <a:ext cx="1792288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898345B8-09A7-4DA3-84EE-E0368EFDE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7714"/>
            <a:ext cx="1754187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Рисунок 2">
            <a:extLst>
              <a:ext uri="{FF2B5EF4-FFF2-40B4-BE49-F238E27FC236}">
                <a16:creationId xmlns:a16="http://schemas.microsoft.com/office/drawing/2014/main" id="{0C3EAC8E-2388-4BB7-92AC-AB6C216C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70" y="3884497"/>
            <a:ext cx="19542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3">
            <a:extLst>
              <a:ext uri="{FF2B5EF4-FFF2-40B4-BE49-F238E27FC236}">
                <a16:creationId xmlns:a16="http://schemas.microsoft.com/office/drawing/2014/main" id="{09B55DC7-D90B-45AD-8638-7B10943CA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41" y="3884497"/>
            <a:ext cx="1839913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0D12321-468C-406D-B91D-34A443E28F75}"/>
              </a:ext>
            </a:extLst>
          </p:cNvPr>
          <p:cNvSpPr txBox="1">
            <a:spLocks/>
          </p:cNvSpPr>
          <p:nvPr/>
        </p:nvSpPr>
        <p:spPr bwMode="auto">
          <a:xfrm>
            <a:off x="1470711" y="635115"/>
            <a:ext cx="8859837" cy="6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b="1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Руководства оператора</a:t>
            </a:r>
          </a:p>
        </p:txBody>
      </p:sp>
      <p:pic>
        <p:nvPicPr>
          <p:cNvPr id="17418" name="Рисунок 2">
            <a:extLst>
              <a:ext uri="{FF2B5EF4-FFF2-40B4-BE49-F238E27FC236}">
                <a16:creationId xmlns:a16="http://schemas.microsoft.com/office/drawing/2014/main" id="{F111D1F6-00A6-479C-9E38-7C2384802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299" y="3884497"/>
            <a:ext cx="1658938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3">
            <a:extLst>
              <a:ext uri="{FF2B5EF4-FFF2-40B4-BE49-F238E27FC236}">
                <a16:creationId xmlns:a16="http://schemas.microsoft.com/office/drawing/2014/main" id="{63A9B63D-B2F2-448C-AA78-E24DA154B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83" y="3884497"/>
            <a:ext cx="17414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4">
            <a:extLst>
              <a:ext uri="{FF2B5EF4-FFF2-40B4-BE49-F238E27FC236}">
                <a16:creationId xmlns:a16="http://schemas.microsoft.com/office/drawing/2014/main" id="{0827961B-5B70-4947-A67F-16339B6EF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1424063"/>
            <a:ext cx="1622425" cy="2291404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Рисунок 1">
            <a:extLst>
              <a:ext uri="{FF2B5EF4-FFF2-40B4-BE49-F238E27FC236}">
                <a16:creationId xmlns:a16="http://schemas.microsoft.com/office/drawing/2014/main" id="{93469ED8-A451-445A-A3EA-1376941F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4" y="1432155"/>
            <a:ext cx="1616075" cy="229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CF1681-0E2B-46CF-B410-A189F3DADD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00" y="1432154"/>
            <a:ext cx="1686728" cy="22914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EA4047-16D2-4591-B10B-76C948772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75421" y="887415"/>
            <a:ext cx="7885652" cy="858837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cs typeface="Arial" charset="0"/>
              </a:rPr>
              <a:t>Учебный центр ЗАО «Крисмас+»</a:t>
            </a:r>
          </a:p>
        </p:txBody>
      </p:sp>
      <p:pic>
        <p:nvPicPr>
          <p:cNvPr id="75793" name="Picture 17" descr="_ 0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917216" y="2212973"/>
            <a:ext cx="2549769" cy="2071687"/>
          </a:xfrm>
        </p:spPr>
      </p:pic>
      <p:pic>
        <p:nvPicPr>
          <p:cNvPr id="75795" name="Picture 19" descr="_ 0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02002" y="4591050"/>
            <a:ext cx="2458915" cy="1998663"/>
          </a:xfrm>
        </p:spPr>
      </p:pic>
      <p:pic>
        <p:nvPicPr>
          <p:cNvPr id="75797" name="Picture 21" descr="IMG_167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3917216" y="4591050"/>
            <a:ext cx="2526323" cy="2052638"/>
          </a:xfrm>
        </p:spPr>
      </p:pic>
      <p:pic>
        <p:nvPicPr>
          <p:cNvPr id="5632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293" y="887415"/>
            <a:ext cx="1905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3"/>
          <p:cNvSpPr txBox="1">
            <a:spLocks noChangeArrowheads="1"/>
          </p:cNvSpPr>
          <p:nvPr/>
        </p:nvSpPr>
        <p:spPr bwMode="auto">
          <a:xfrm>
            <a:off x="7281497" y="2178049"/>
            <a:ext cx="3389434" cy="436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Потребитель продукции для предприятий теплоэнергетики может выбрать подходящий для него способ и формат обучения</a:t>
            </a:r>
            <a:endParaRPr lang="ru-RU" altLang="ru-RU" sz="18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ru-RU" altLang="ru-RU" sz="18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Нацеленность на постоянный процесс развития, обновления, модернизации производимой продукции</a:t>
            </a:r>
          </a:p>
          <a:p>
            <a:pPr marL="0" indent="0">
              <a:buNone/>
              <a:defRPr/>
            </a:pPr>
            <a:endParaRPr lang="ru-RU" altLang="ru-RU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91" name="Picture 15" descr="Изображение 0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835016" y="2255840"/>
            <a:ext cx="2463311" cy="200025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73434D-2742-4325-8001-DC764D58E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573" y="857232"/>
            <a:ext cx="8338656" cy="642942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</a:rPr>
              <a:t>КОНТАКТЫ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626" y="1500174"/>
            <a:ext cx="9806730" cy="4748226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>
                <a:cs typeface="Times New Roman" pitchFamily="18" charset="0"/>
              </a:rPr>
              <a:t>Административно-коммерческая служба ЗАО «Крисмас+»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191119 Санкт-Петербург, ул. Константина </a:t>
            </a:r>
            <a:r>
              <a:rPr lang="ru-RU" dirty="0" err="1">
                <a:cs typeface="Times New Roman" pitchFamily="18" charset="0"/>
              </a:rPr>
              <a:t>Заслонова</a:t>
            </a:r>
            <a:r>
              <a:rPr lang="ru-RU" dirty="0">
                <a:cs typeface="Times New Roman" pitchFamily="18" charset="0"/>
              </a:rPr>
              <a:t>, дом 6.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 Тел./факс: (812) 575-54-07, 575-55-43, 575-50-81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 8 (800) 302-92-25 (бесплатный звонок по России)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 Факс</a:t>
            </a:r>
            <a:r>
              <a:rPr lang="en-US" dirty="0">
                <a:cs typeface="Times New Roman" pitchFamily="18" charset="0"/>
              </a:rPr>
              <a:t>: (812) 325-34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dirty="0">
                <a:cs typeface="Times New Roman" pitchFamily="18" charset="0"/>
              </a:rPr>
              <a:t>79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 </a:t>
            </a:r>
            <a:r>
              <a:rPr lang="en-US" dirty="0">
                <a:cs typeface="Times New Roman" pitchFamily="18" charset="0"/>
              </a:rPr>
              <a:t>E-mail: </a:t>
            </a:r>
            <a:r>
              <a:rPr lang="en-US" b="1" u="sng" dirty="0">
                <a:cs typeface="Times New Roman" pitchFamily="18" charset="0"/>
                <a:hlinkClick r:id="rId2"/>
              </a:rPr>
              <a:t>info@christmas-plus.ru</a:t>
            </a:r>
            <a:endParaRPr lang="ru-RU" b="1" u="sng" dirty="0">
              <a:cs typeface="Times New Roman" pitchFamily="18" charset="0"/>
            </a:endParaRPr>
          </a:p>
          <a:p>
            <a:r>
              <a:rPr lang="ru-RU" dirty="0">
                <a:cs typeface="Times New Roman" pitchFamily="18" charset="0"/>
              </a:rPr>
              <a:t>Производственно-лабораторный комплекс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191180 Санкт-Петербург, Наб. реки Фонтанки, д. 102.</a:t>
            </a: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  Тел.: (812) 575-50-81, 575-57-91</a:t>
            </a:r>
          </a:p>
          <a:p>
            <a:r>
              <a:rPr lang="ru-RU" b="1" u="sng" dirty="0">
                <a:cs typeface="Times New Roman" pitchFamily="18" charset="0"/>
                <a:hlinkClick r:id="rId3"/>
              </a:rPr>
              <a:t>https://christmas-plus.ru</a:t>
            </a:r>
            <a:endParaRPr lang="ru-RU" b="1" u="sng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cs typeface="Times New Roman" pitchFamily="18" charset="0"/>
              </a:rPr>
              <a:t>    </a:t>
            </a:r>
            <a:r>
              <a:rPr lang="ru-RU" sz="3300" b="1" dirty="0">
                <a:cs typeface="Times New Roman" pitchFamily="18" charset="0"/>
              </a:rPr>
              <a:t>Магазин «Крисмас+»  </a:t>
            </a:r>
            <a:r>
              <a:rPr lang="en-US" sz="3300" b="1" dirty="0">
                <a:cs typeface="Times New Roman" pitchFamily="18" charset="0"/>
                <a:hlinkClick r:id="rId4"/>
              </a:rPr>
              <a:t>https://shop.christmas-plus.ru/</a:t>
            </a:r>
            <a:r>
              <a:rPr lang="ru-RU" sz="3300" b="1" dirty="0"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>
                <a:cs typeface="Times New Roman" pitchFamily="18" charset="0"/>
              </a:rPr>
              <a:t> </a:t>
            </a:r>
          </a:p>
          <a:p>
            <a:pPr lvl="0"/>
            <a:r>
              <a:rPr lang="ru-RU" b="1" dirty="0">
                <a:cs typeface="Times New Roman" pitchFamily="18" charset="0"/>
              </a:rPr>
              <a:t>Учебный центр ЗАО «Крисмас+»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cs typeface="Times New Roman" pitchFamily="18" charset="0"/>
              </a:rPr>
              <a:t>    Тел. 8 (921) 865-36-30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</a:t>
            </a:r>
            <a:r>
              <a:rPr lang="en-US" dirty="0">
                <a:cs typeface="Times New Roman" pitchFamily="18" charset="0"/>
              </a:rPr>
              <a:t>E-mail: </a:t>
            </a:r>
            <a:r>
              <a:rPr lang="en-US" b="1" dirty="0">
                <a:cs typeface="Times New Roman" pitchFamily="18" charset="0"/>
                <a:hlinkClick r:id="rId5"/>
              </a:rPr>
              <a:t>orlikova_ek@rambler.ru</a:t>
            </a:r>
            <a:r>
              <a:rPr lang="ru-RU" b="1" dirty="0">
                <a:cs typeface="Times New Roman" pitchFamily="18" charset="0"/>
              </a:rPr>
              <a:t>, </a:t>
            </a:r>
            <a:r>
              <a:rPr lang="en-US" b="1" dirty="0">
                <a:cs typeface="Times New Roman" pitchFamily="18" charset="0"/>
                <a:hlinkClick r:id="rId6"/>
              </a:rPr>
              <a:t>metodist@christmas-plus.ru</a:t>
            </a:r>
            <a:r>
              <a:rPr lang="ru-RU" b="1" dirty="0">
                <a:cs typeface="Times New Roman" pitchFamily="18" charset="0"/>
              </a:rPr>
              <a:t> </a:t>
            </a:r>
            <a:endParaRPr lang="en-US" b="1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cs typeface="Times New Roman" pitchFamily="18" charset="0"/>
              </a:rPr>
              <a:t>    </a:t>
            </a:r>
            <a:r>
              <a:rPr lang="ru-RU" b="1" u="sng" dirty="0">
                <a:cs typeface="Times New Roman" pitchFamily="18" charset="0"/>
                <a:hlinkClick r:id="rId7"/>
              </a:rPr>
              <a:t>www.u-center.info</a:t>
            </a:r>
            <a:endParaRPr lang="ru-RU" b="1" dirty="0"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AB59B-4D26-4912-AFD7-B00156204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араллелограмм 20"/>
          <p:cNvSpPr/>
          <p:nvPr/>
        </p:nvSpPr>
        <p:spPr>
          <a:xfrm>
            <a:off x="251670" y="857233"/>
            <a:ext cx="11669085" cy="5429287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344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ПРОИЗВОДСТВО + КОМПЛЕКСНОЕ ОСНАЩЕНИЕ</a:t>
            </a:r>
            <a:r>
              <a:rPr lang="en-US" altLang="ru-RU" sz="1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14345" name="Прямоугольник 8"/>
          <p:cNvSpPr>
            <a:spLocks noChangeArrowheads="1"/>
          </p:cNvSpPr>
          <p:nvPr/>
        </p:nvSpPr>
        <p:spPr bwMode="auto">
          <a:xfrm>
            <a:off x="5569928" y="282577"/>
            <a:ext cx="47463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4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433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араллелограмм 15"/>
          <p:cNvSpPr/>
          <p:nvPr/>
        </p:nvSpPr>
        <p:spPr>
          <a:xfrm>
            <a:off x="4215913" y="4983163"/>
            <a:ext cx="5375031" cy="1219200"/>
          </a:xfrm>
          <a:prstGeom prst="parallelogram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7975" y="5270502"/>
            <a:ext cx="8900720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0" name="Параллелограмм 19"/>
          <p:cNvSpPr/>
          <p:nvPr/>
        </p:nvSpPr>
        <p:spPr>
          <a:xfrm>
            <a:off x="4215913" y="1633538"/>
            <a:ext cx="5375031" cy="1219200"/>
          </a:xfrm>
          <a:prstGeom prst="parallelogram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434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5694" y="3116483"/>
            <a:ext cx="3694234" cy="12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Прямоугольник 13"/>
          <p:cNvSpPr>
            <a:spLocks noChangeArrowheads="1"/>
          </p:cNvSpPr>
          <p:nvPr/>
        </p:nvSpPr>
        <p:spPr bwMode="auto">
          <a:xfrm>
            <a:off x="5525966" y="3190875"/>
            <a:ext cx="38905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ru-RU" altLang="ru-RU" sz="28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Интернет:</a:t>
            </a:r>
            <a:endParaRPr lang="en-US" altLang="ru-RU" sz="2800" b="1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ru-RU" sz="2800" b="1" u="sng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christmas-plus.ru</a:t>
            </a:r>
            <a:endParaRPr lang="ru-RU" altLang="ru-RU" sz="2800" b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ru-RU" sz="2800" b="1" u="sng" dirty="0">
                <a:solidFill>
                  <a:srgbClr val="00B050"/>
                </a:solidFill>
                <a:latin typeface="Arial" charset="0"/>
                <a:cs typeface="Arial" charset="0"/>
              </a:rPr>
              <a:t>shop.christmas-plus.ru</a:t>
            </a:r>
          </a:p>
        </p:txBody>
      </p:sp>
      <p:sp>
        <p:nvSpPr>
          <p:cNvPr id="14351" name="Прямоугольник 22"/>
          <p:cNvSpPr>
            <a:spLocks noChangeArrowheads="1"/>
          </p:cNvSpPr>
          <p:nvPr/>
        </p:nvSpPr>
        <p:spPr bwMode="auto">
          <a:xfrm>
            <a:off x="3833769" y="1704975"/>
            <a:ext cx="5847126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8 (800) 302-92-25 </a:t>
            </a:r>
            <a:endParaRPr lang="en-US" altLang="ru-RU" sz="4000" b="1" dirty="0">
              <a:solidFill>
                <a:srgbClr val="00B050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звонок по России бесплатный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484E11-2480-459C-9550-9AB932BDE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пазл4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3152" y="343950"/>
            <a:ext cx="7973157" cy="564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3167043" y="1450975"/>
            <a:ext cx="2070243" cy="4977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C00000"/>
                </a:solidFill>
                <a:latin typeface="+mn-lt"/>
              </a:rPr>
              <a:t>Биологические</a:t>
            </a:r>
          </a:p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C00000"/>
                </a:solidFill>
                <a:latin typeface="+mn-lt"/>
              </a:rPr>
              <a:t>         жидкости</a:t>
            </a:r>
            <a:endParaRPr lang="ru-RU" altLang="ru-RU" sz="2031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5852746" y="1582739"/>
            <a:ext cx="1307666" cy="49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9900"/>
                </a:solidFill>
                <a:latin typeface="+mn-lt"/>
              </a:rPr>
              <a:t>Продукты</a:t>
            </a:r>
          </a:p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9900"/>
                </a:solidFill>
                <a:latin typeface="+mn-lt"/>
              </a:rPr>
              <a:t>питания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3538906" y="2901950"/>
            <a:ext cx="1736373" cy="4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77"/>
              </a:lnSpc>
              <a:defRPr/>
            </a:pPr>
            <a:r>
              <a:rPr lang="ru-RU" sz="2031" b="1" dirty="0">
                <a:solidFill>
                  <a:schemeClr val="bg2">
                    <a:lumMod val="50000"/>
                  </a:schemeClr>
                </a:solidFill>
              </a:rPr>
              <a:t>Специальные</a:t>
            </a:r>
          </a:p>
          <a:p>
            <a:pPr>
              <a:lnSpc>
                <a:spcPts val="1477"/>
              </a:lnSpc>
              <a:defRPr/>
            </a:pPr>
            <a:r>
              <a:rPr lang="ru-RU" sz="2031" b="1" dirty="0">
                <a:solidFill>
                  <a:schemeClr val="bg2">
                    <a:lumMod val="50000"/>
                  </a:schemeClr>
                </a:solidFill>
              </a:rPr>
              <a:t>        среды</a:t>
            </a:r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7373816" y="2967038"/>
            <a:ext cx="744050" cy="30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77"/>
              </a:lnSpc>
              <a:defRPr/>
            </a:pPr>
            <a:r>
              <a:rPr lang="ru-RU" sz="2031" b="1" dirty="0">
                <a:solidFill>
                  <a:schemeClr val="accent1">
                    <a:lumMod val="50000"/>
                  </a:schemeClr>
                </a:solidFill>
              </a:rPr>
              <a:t>Вода</a:t>
            </a: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366239" y="2703514"/>
            <a:ext cx="1256498" cy="49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B050"/>
                </a:solidFill>
                <a:latin typeface="+mn-lt"/>
              </a:rPr>
              <a:t>Живое </a:t>
            </a:r>
          </a:p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B050"/>
                </a:solidFill>
                <a:latin typeface="+mn-lt"/>
              </a:rPr>
              <a:t>вещество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3357198" y="4087814"/>
            <a:ext cx="2162451" cy="49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2060"/>
                </a:solidFill>
                <a:latin typeface="+mn-lt"/>
              </a:rPr>
              <a:t>Технологические </a:t>
            </a:r>
          </a:p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rgbClr val="002060"/>
                </a:solidFill>
                <a:latin typeface="+mn-lt"/>
              </a:rPr>
              <a:t>среды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5731121" y="4418013"/>
            <a:ext cx="1504579" cy="30534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477"/>
              </a:lnSpc>
              <a:defRPr/>
            </a:pPr>
            <a:r>
              <a:rPr lang="ru-RU" altLang="ru-RU" sz="2031" b="1" dirty="0">
                <a:solidFill>
                  <a:schemeClr val="accent2"/>
                </a:solidFill>
                <a:latin typeface="+mn-lt"/>
              </a:rPr>
              <a:t>Материалы</a:t>
            </a: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7435363" y="4022726"/>
            <a:ext cx="870751" cy="30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77"/>
              </a:lnSpc>
              <a:defRPr/>
            </a:pPr>
            <a:r>
              <a:rPr lang="ru-RU" sz="2031" b="1" dirty="0">
                <a:solidFill>
                  <a:schemeClr val="accent6">
                    <a:lumMod val="50000"/>
                  </a:schemeClr>
                </a:solidFill>
              </a:rPr>
              <a:t>Почва</a:t>
            </a: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7373815" y="1252539"/>
            <a:ext cx="899798" cy="29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77"/>
              </a:lnSpc>
              <a:defRPr/>
            </a:pPr>
            <a:r>
              <a:rPr lang="ru-RU" sz="1846" b="1" dirty="0">
                <a:solidFill>
                  <a:schemeClr val="accent1">
                    <a:lumMod val="90000"/>
                  </a:schemeClr>
                </a:solidFill>
              </a:rPr>
              <a:t>Воздух</a:t>
            </a:r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377505" y="5552835"/>
            <a:ext cx="11333526" cy="8640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>
                <a:latin typeface="+mj-lt"/>
              </a:rPr>
              <a:t>«Технология инструментальных исследований </a:t>
            </a:r>
            <a:r>
              <a:rPr lang="ru-RU" altLang="ru-RU" sz="2800" b="1" dirty="0" err="1">
                <a:latin typeface="+mj-lt"/>
              </a:rPr>
              <a:t>Крисмас</a:t>
            </a:r>
            <a:r>
              <a:rPr lang="ru-RU" altLang="ru-RU" sz="2800" b="1" baseline="30000" dirty="0">
                <a:latin typeface="+mj-lt"/>
              </a:rPr>
              <a:t>®</a:t>
            </a:r>
            <a:r>
              <a:rPr lang="ru-RU" altLang="ru-RU" sz="2800" b="1" dirty="0">
                <a:latin typeface="+mj-lt"/>
              </a:rPr>
              <a:t>»:</a:t>
            </a:r>
            <a:br>
              <a:rPr lang="ru-RU" altLang="ru-RU" sz="3323" b="1" dirty="0">
                <a:latin typeface="Arial" panose="020B0604020202020204" pitchFamily="34" charset="0"/>
              </a:rPr>
            </a:br>
            <a:r>
              <a:rPr lang="ru-RU" altLang="ru-RU" sz="2215" b="1" dirty="0">
                <a:latin typeface="Arial" panose="020B0604020202020204" pitchFamily="34" charset="0"/>
              </a:rPr>
              <a:t>разнообразные объекты исследований</a:t>
            </a:r>
            <a:endParaRPr lang="ru-RU" altLang="ru-RU" sz="2215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1FFA7F-BAEE-4F44-B3CB-9D37CF64A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  <p:transition spd="slow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4DB5291-BD03-4E9F-A701-822870F8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585787"/>
          </a:xfrm>
        </p:spPr>
        <p:txBody>
          <a:bodyPr anchor="t">
            <a:normAutofit/>
          </a:bodyPr>
          <a:lstStyle/>
          <a:p>
            <a:pPr algn="ctr"/>
            <a:r>
              <a:rPr lang="ru-RU" sz="3600" b="1" dirty="0"/>
              <a:t>Основные принципы компетентностного подхода</a:t>
            </a:r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0DC7E54-0761-45F2-A6A8-749AA9806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2073"/>
            <a:ext cx="5181600" cy="481489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b="1" dirty="0"/>
          </a:p>
          <a:p>
            <a:pPr algn="just"/>
            <a:r>
              <a:rPr lang="ru-RU" b="1" dirty="0"/>
              <a:t>Смысл образования </a:t>
            </a:r>
            <a:r>
              <a:rPr lang="ru-RU" dirty="0"/>
              <a:t>– развивать у обучающихся способность самостоятельно принимать решения на основе полученного опыта</a:t>
            </a:r>
          </a:p>
          <a:p>
            <a:pPr algn="just"/>
            <a:r>
              <a:rPr lang="ru-RU" b="1" dirty="0"/>
              <a:t>Содержание обучения </a:t>
            </a:r>
            <a:r>
              <a:rPr lang="ru-RU" dirty="0"/>
              <a:t>– действия и операции, соотносящиеся с навыками и умениями, которые нужно получить</a:t>
            </a:r>
          </a:p>
          <a:p>
            <a:pPr algn="just"/>
            <a:r>
              <a:rPr lang="ru-RU" b="1" dirty="0"/>
              <a:t>Создание условий </a:t>
            </a:r>
            <a:r>
              <a:rPr lang="ru-RU" dirty="0"/>
              <a:t>для формирования у обучающихся опыта самостоятельного решения поставленных проблем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4E829B-CABD-4EF5-8D63-31C10554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EED2E603-372B-432C-A35D-358A92C62A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2248" y="1655688"/>
            <a:ext cx="2864450" cy="19096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8E56FE-C842-4656-9829-1060CA9F4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8" y="3921000"/>
            <a:ext cx="2864173" cy="19096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66682C-76AA-46C2-95E4-92B16B873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097" y="1675328"/>
            <a:ext cx="2738697" cy="1889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C42CF5-F3F3-4276-96ED-642E160AA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097" y="3921000"/>
            <a:ext cx="2738697" cy="19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4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09777832-E8B2-4496-A241-92749FC3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85"/>
            <a:ext cx="10515600" cy="755009"/>
          </a:xfrm>
        </p:spPr>
        <p:txBody>
          <a:bodyPr>
            <a:normAutofit/>
          </a:bodyPr>
          <a:lstStyle/>
          <a:p>
            <a:r>
              <a:rPr lang="ru-RU" sz="3600" b="1" dirty="0"/>
              <a:t>Построение мотивационного к учению диалога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2DA79EDB-0690-4EB5-AC35-C9DD6CE49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9684"/>
            <a:ext cx="2970402" cy="471727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u="sng" dirty="0"/>
              <a:t>Фундаментальные потребности</a:t>
            </a:r>
          </a:p>
          <a:p>
            <a:pPr marL="0" indent="0">
              <a:buNone/>
            </a:pPr>
            <a:r>
              <a:rPr lang="ru-RU" sz="2400" dirty="0"/>
              <a:t>1. В компетентности</a:t>
            </a:r>
          </a:p>
          <a:p>
            <a:pPr marL="0" indent="0">
              <a:buNone/>
            </a:pPr>
            <a:r>
              <a:rPr lang="ru-RU" sz="2400" dirty="0"/>
              <a:t>(создание ситуации успеха для каждого)</a:t>
            </a:r>
          </a:p>
          <a:p>
            <a:pPr marL="0" indent="0">
              <a:buNone/>
            </a:pPr>
            <a:r>
              <a:rPr lang="ru-RU" sz="2400" dirty="0"/>
              <a:t>2. В причастности</a:t>
            </a:r>
          </a:p>
          <a:p>
            <a:pPr marL="0" indent="0">
              <a:buNone/>
            </a:pPr>
            <a:r>
              <a:rPr lang="ru-RU" sz="2400" dirty="0"/>
              <a:t>(коллективные формы работы)</a:t>
            </a:r>
          </a:p>
          <a:p>
            <a:pPr marL="0" indent="0">
              <a:buNone/>
            </a:pPr>
            <a:r>
              <a:rPr lang="ru-RU" sz="2400" dirty="0"/>
              <a:t>3. В автономности</a:t>
            </a:r>
          </a:p>
          <a:p>
            <a:pPr marL="0" indent="0">
              <a:buNone/>
            </a:pPr>
            <a:r>
              <a:rPr lang="ru-RU" sz="2400" dirty="0"/>
              <a:t>(условие для выбора)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326C8ACC-5439-4492-B1E7-EF69CF70D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8994" y="1459684"/>
            <a:ext cx="7234806" cy="4717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u="sng" dirty="0"/>
              <a:t>Упор на практическую деятельность</a:t>
            </a:r>
          </a:p>
          <a:p>
            <a:pPr marL="457200" indent="-457200">
              <a:buAutoNum type="arabicPeriod"/>
            </a:pPr>
            <a:r>
              <a:rPr lang="ru-RU" sz="2000" dirty="0"/>
              <a:t>Учёт уровня развития у обучающихся умений и навыков планирования и проведения практических работ </a:t>
            </a:r>
          </a:p>
          <a:p>
            <a:pPr marL="457200" indent="-457200">
              <a:buAutoNum type="arabicPeriod"/>
            </a:pPr>
            <a:r>
              <a:rPr lang="ru-RU" sz="2000" dirty="0"/>
              <a:t>Актуальность          Аналитический химический контроль  	 Унификация</a:t>
            </a:r>
          </a:p>
          <a:p>
            <a:pPr marL="457200" indent="-457200">
              <a:buAutoNum type="arabicPeriod"/>
            </a:pPr>
            <a:r>
              <a:rPr lang="ru-RU" sz="2000" dirty="0"/>
              <a:t>Создание образовательной среды (пространственно-семантический компонент, содержательно-методический компонент, </a:t>
            </a:r>
            <a:r>
              <a:rPr lang="ru-RU" sz="2000" dirty="0" err="1"/>
              <a:t>коммуникационно</a:t>
            </a:r>
            <a:r>
              <a:rPr lang="ru-RU" sz="2000" dirty="0"/>
              <a:t>-организационный компонент)</a:t>
            </a:r>
          </a:p>
          <a:p>
            <a:pPr marL="457200" indent="-457200">
              <a:buAutoNum type="arabicPeriod"/>
            </a:pPr>
            <a:r>
              <a:rPr lang="ru-RU" sz="2000" dirty="0"/>
              <a:t>Вариативность объектов исследования</a:t>
            </a:r>
          </a:p>
          <a:p>
            <a:pPr marL="457200" indent="-457200">
              <a:buAutoNum type="arabicPeriod"/>
            </a:pPr>
            <a:endParaRPr lang="ru-RU" sz="2000" dirty="0"/>
          </a:p>
          <a:p>
            <a:pPr marL="457200" indent="-457200">
              <a:buAutoNum type="arabicPeriod"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5C68BB-658B-4CCB-A245-4E00DFACB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36895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A1DF5CC-32E9-46D4-843B-7E5F11E86348}"/>
              </a:ext>
            </a:extLst>
          </p:cNvPr>
          <p:cNvCxnSpPr>
            <a:cxnSpLocks/>
          </p:cNvCxnSpPr>
          <p:nvPr/>
        </p:nvCxnSpPr>
        <p:spPr>
          <a:xfrm>
            <a:off x="6179890" y="2776756"/>
            <a:ext cx="413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C59C04B-542B-4F8C-A63C-22A2863672BC}"/>
              </a:ext>
            </a:extLst>
          </p:cNvPr>
          <p:cNvCxnSpPr>
            <a:cxnSpLocks/>
          </p:cNvCxnSpPr>
          <p:nvPr/>
        </p:nvCxnSpPr>
        <p:spPr>
          <a:xfrm>
            <a:off x="4613946" y="3020037"/>
            <a:ext cx="486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6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22DC4-99B5-4C36-AC5D-5B7828F413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8195" name="Заголовок 1">
            <a:extLst>
              <a:ext uri="{FF2B5EF4-FFF2-40B4-BE49-F238E27FC236}">
                <a16:creationId xmlns:a16="http://schemas.microsoft.com/office/drawing/2014/main" id="{934D9DCD-424A-4ED8-8E06-EA0354DA5CA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29395" y="1981899"/>
            <a:ext cx="3932237" cy="3811588"/>
          </a:xfrm>
        </p:spPr>
        <p:txBody>
          <a:bodyPr>
            <a:normAutofit/>
          </a:bodyPr>
          <a:lstStyle/>
          <a:p>
            <a:pPr>
              <a:defRPr/>
            </a:pPr>
            <a:endParaRPr lang="ru-RU" altLang="ru-RU" sz="900" dirty="0"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ru-RU" altLang="ru-RU" sz="1800" dirty="0">
                <a:cs typeface="Arial" panose="020B0604020202020204" pitchFamily="34" charset="0"/>
              </a:rPr>
              <a:t>А</a:t>
            </a:r>
            <a:r>
              <a:rPr lang="ru-RU" altLang="ru-RU" sz="1800" dirty="0"/>
              <a:t>нализ проб воды в процессах водоснабжения, водоотведения, расфасовки</a:t>
            </a:r>
          </a:p>
          <a:p>
            <a:pPr lvl="1">
              <a:defRPr/>
            </a:pPr>
            <a:r>
              <a:rPr lang="ru-RU" altLang="ru-RU" sz="1800" dirty="0"/>
              <a:t>Санитарно-гигиенический контроль</a:t>
            </a:r>
          </a:p>
          <a:p>
            <a:pPr lvl="1">
              <a:defRPr/>
            </a:pPr>
            <a:r>
              <a:rPr lang="ru-RU" altLang="ru-RU" sz="1800" dirty="0"/>
              <a:t>Экологический контроль</a:t>
            </a:r>
          </a:p>
          <a:p>
            <a:pPr lvl="1">
              <a:defRPr/>
            </a:pPr>
            <a:r>
              <a:rPr lang="ru-RU" altLang="ru-RU" sz="1800" dirty="0"/>
              <a:t>Гидрологические исследования в строительстве (оценка агрессивности вод) </a:t>
            </a:r>
          </a:p>
          <a:p>
            <a:pPr lvl="1">
              <a:defRPr/>
            </a:pPr>
            <a:r>
              <a:rPr lang="ru-RU" altLang="ru-RU" sz="1800" dirty="0"/>
              <a:t>Профессиональная подготовка специалистов и др.</a:t>
            </a:r>
          </a:p>
          <a:p>
            <a:pPr lvl="1">
              <a:defRPr/>
            </a:pPr>
            <a:r>
              <a:rPr lang="ru-RU" altLang="ru-RU" sz="1800" dirty="0"/>
              <a:t>Контроль атмосферного воздуха и воздуха рабочей зоны.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F488D2-87CD-4504-822D-68989106C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0FC961D-BC40-499E-8F79-E8774D28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882941"/>
            <a:ext cx="3932237" cy="1098958"/>
          </a:xfrm>
        </p:spPr>
        <p:txBody>
          <a:bodyPr anchor="t">
            <a:noAutofit/>
          </a:bodyPr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Аналитический химический контроль на предприятиях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2ADF1B8-ADDC-439C-A398-0C4C9200A2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002" y="741334"/>
            <a:ext cx="11202798" cy="69046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100" b="1" dirty="0">
                <a:latin typeface="+mn-lt"/>
              </a:rPr>
              <a:t>Аналитические методы, использованные в оборудовании «Крисмас+»</a:t>
            </a:r>
            <a:r>
              <a:rPr lang="ru-RU" b="1" dirty="0">
                <a:latin typeface="+mn-lt"/>
              </a:rPr>
              <a:t> </a:t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882DA-6E66-496E-A93E-62FBAAD4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BDA2D4-9D0D-434C-B683-CBA7B49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9" y="3429000"/>
            <a:ext cx="3929003" cy="1798146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CD4D579B-E0CD-4350-8B3D-FAE605B5E167}"/>
              </a:ext>
            </a:extLst>
          </p:cNvPr>
          <p:cNvSpPr txBox="1">
            <a:spLocks/>
          </p:cNvSpPr>
          <p:nvPr/>
        </p:nvSpPr>
        <p:spPr>
          <a:xfrm>
            <a:off x="738232" y="1828091"/>
            <a:ext cx="3657600" cy="1686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/>
              <a:t>Титриметрический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Фотометрический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Визуально-колориметрический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AFB24-F170-41AA-A653-1098236A4E9B}"/>
              </a:ext>
            </a:extLst>
          </p:cNvPr>
          <p:cNvSpPr txBox="1"/>
          <p:nvPr/>
        </p:nvSpPr>
        <p:spPr>
          <a:xfrm>
            <a:off x="6756634" y="1717634"/>
            <a:ext cx="459716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Потенциометрический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Кондуктометрический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Турбидиметрический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E10686-A381-4613-B736-C5F8BAAA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8811">
            <a:off x="5302191" y="3795274"/>
            <a:ext cx="5715000" cy="2371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90112FD-AA02-4113-9A2F-7E62CD4A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578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100" b="1" dirty="0">
                <a:latin typeface="+mn-lt"/>
              </a:rPr>
              <a:t>Требования к квалификации оператора</a:t>
            </a:r>
            <a:br>
              <a:rPr lang="ru-RU" sz="3100" b="1" dirty="0"/>
            </a:br>
            <a:br>
              <a:rPr lang="ru-RU" b="1" dirty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AEAC8A8-B097-426B-B44F-64A94DBEE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71" y="1468073"/>
            <a:ext cx="4681057" cy="470889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  </a:t>
            </a:r>
            <a:r>
              <a:rPr lang="ru-RU" b="1" dirty="0"/>
              <a:t>Например</a:t>
            </a:r>
            <a:r>
              <a:rPr lang="ru-RU" dirty="0"/>
              <a:t>, </a:t>
            </a:r>
            <a:r>
              <a:rPr lang="ru-RU" sz="2400" dirty="0"/>
              <a:t>инженеры по экологической безопасности</a:t>
            </a:r>
            <a:r>
              <a:rPr lang="ru-RU" dirty="0"/>
              <a:t>, </a:t>
            </a:r>
            <a:r>
              <a:rPr lang="ru-RU" sz="2400" dirty="0"/>
              <a:t>инженерно-технические работники, младший обслуживающий персонал (техники, лаборанты) отраслей промышленности и сферы теплоэнергетики, имеющие навыки выполнения основных химико-аналитических операций (отбор проб, титрование, использование шкал для визуального </a:t>
            </a:r>
            <a:r>
              <a:rPr lang="ru-RU" sz="2400" dirty="0" err="1"/>
              <a:t>колориметрирования</a:t>
            </a:r>
            <a:r>
              <a:rPr lang="ru-RU" sz="2400" dirty="0"/>
              <a:t>, </a:t>
            </a:r>
            <a:r>
              <a:rPr lang="ru-RU" sz="2400" dirty="0" err="1"/>
              <a:t>фотометрирование</a:t>
            </a:r>
            <a:r>
              <a:rPr lang="ru-RU" sz="2400" dirty="0"/>
              <a:t> проб и т.д.).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13A5F401-CEA8-4235-AF7D-1E7497FD3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51" y="1825625"/>
            <a:ext cx="61750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917576-AFB5-4E99-A4DF-9BF996DE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51" y="1557177"/>
            <a:ext cx="6093151" cy="4284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766EFA-FF42-4082-A7E1-6CF60029F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904482"/>
          </a:xfrm>
        </p:spPr>
        <p:txBody>
          <a:bodyPr anchor="t">
            <a:norm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Прогрессивные направления исследований окружающей среды, поддерживаемые изделиями «Крисмас+»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altLang="ru-RU" dirty="0"/>
              <a:t>Оценка экологических показателей окружающей среды (вода, воздух, почва).</a:t>
            </a:r>
          </a:p>
          <a:p>
            <a:r>
              <a:rPr lang="ru-RU" altLang="ru-RU" dirty="0"/>
              <a:t>Оценка факторов БЖ (АХОВ и РБ).</a:t>
            </a:r>
          </a:p>
          <a:p>
            <a:r>
              <a:rPr lang="ru-RU" altLang="ru-RU" dirty="0"/>
              <a:t>Оценка показателей качества продуктов питания и состояния пищевых объектов.</a:t>
            </a:r>
          </a:p>
          <a:p>
            <a:r>
              <a:rPr lang="ru-RU" altLang="ru-RU" dirty="0"/>
              <a:t>Оценка показателей эффективности функционирования очистного оборудования.</a:t>
            </a:r>
          </a:p>
          <a:p>
            <a:r>
              <a:rPr lang="ru-RU" altLang="ru-RU" dirty="0"/>
              <a:t>Оценка специфических показателей функционирования инженерных систем и др.</a:t>
            </a:r>
          </a:p>
          <a:p>
            <a:r>
              <a:rPr lang="ru-RU" altLang="ru-RU" dirty="0"/>
              <a:t>Оценка состояния водоёмов, сообществ и т.п.</a:t>
            </a:r>
          </a:p>
          <a:p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3" y="1742974"/>
            <a:ext cx="201622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Anatoly.COMPUTER20\Рабочий стол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151" y="1943586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364" y="4106419"/>
            <a:ext cx="1728192" cy="17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2762" y="4139831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54A8F2-8DCB-48A9-9494-839D70C96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" y="0"/>
            <a:ext cx="12186962" cy="585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1279</Words>
  <Application>Microsoft Office PowerPoint</Application>
  <PresentationFormat>Широкоэкранный</PresentationFormat>
  <Paragraphs>207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Cредства химического экспресс-анализа: многоотраслевое и многозадачное применение</vt:lpstr>
      <vt:lpstr>Презентация PowerPoint</vt:lpstr>
      <vt:lpstr>Основные принципы компетентностного подхода</vt:lpstr>
      <vt:lpstr>Построение мотивационного к учению диалога</vt:lpstr>
      <vt:lpstr>Аналитический химический контроль на предприятиях </vt:lpstr>
      <vt:lpstr>Аналитические методы, использованные в оборудовании «Крисмас+»  </vt:lpstr>
      <vt:lpstr>Требования к квалификации оператора  </vt:lpstr>
      <vt:lpstr>Прогрессивные направления исследований окружающей среды, поддерживаемые изделиями «Крисмас+»</vt:lpstr>
      <vt:lpstr>Комплектные изделия ЗАО «Крисмас+»</vt:lpstr>
      <vt:lpstr>Презентация PowerPoint</vt:lpstr>
      <vt:lpstr>Учёт организационных условий практической исследовательской работы</vt:lpstr>
      <vt:lpstr>Водно-химическая экспресс-лаборатория котловая ВХЭЛ</vt:lpstr>
      <vt:lpstr>Настольная лаборатория анализа воды НКВ-12</vt:lpstr>
      <vt:lpstr>Презентация PowerPoint</vt:lpstr>
      <vt:lpstr>Типовой комплект оборудования «Экология и охрана окружающей среды» ЭОС-2  </vt:lpstr>
      <vt:lpstr>Презентация PowerPoint</vt:lpstr>
      <vt:lpstr>Исследования качества воздуха в практикумах</vt:lpstr>
      <vt:lpstr>Инструктивные материалы </vt:lpstr>
      <vt:lpstr>Презентация PowerPoint</vt:lpstr>
      <vt:lpstr>Учебный центр ЗАО «Крисмас+»</vt:lpstr>
      <vt:lpstr>КОНТАКТЫ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24</cp:revision>
  <dcterms:created xsi:type="dcterms:W3CDTF">2019-10-07T13:21:17Z</dcterms:created>
  <dcterms:modified xsi:type="dcterms:W3CDTF">2019-10-08T13:51:28Z</dcterms:modified>
</cp:coreProperties>
</file>