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10" r:id="rId2"/>
    <p:sldId id="322" r:id="rId3"/>
    <p:sldId id="581" r:id="rId4"/>
    <p:sldId id="583" r:id="rId5"/>
    <p:sldId id="589" r:id="rId6"/>
    <p:sldId id="594" r:id="rId7"/>
    <p:sldId id="568" r:id="rId8"/>
    <p:sldId id="582" r:id="rId9"/>
    <p:sldId id="569" r:id="rId10"/>
    <p:sldId id="529" r:id="rId11"/>
    <p:sldId id="592" r:id="rId12"/>
    <p:sldId id="269" r:id="rId13"/>
    <p:sldId id="270" r:id="rId14"/>
    <p:sldId id="266" r:id="rId15"/>
    <p:sldId id="585" r:id="rId16"/>
    <p:sldId id="575" r:id="rId17"/>
    <p:sldId id="586" r:id="rId18"/>
    <p:sldId id="593" r:id="rId19"/>
    <p:sldId id="59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060D5-6342-41AC-98C0-28293CC07AB4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49AAF-60A7-4A66-883C-9F08B83FC6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45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7C307-AF7E-4BB2-9C41-13D04F04B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21CB79-5CCF-4D20-9EBD-7FAC17DF9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72570-F33A-44E1-9CF7-0B387111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AD76D-BF78-4537-A0C8-31D3CBB92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05FAC0-2925-4DEF-9A0B-D66D4E5C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62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9AD29-D620-401A-8603-591FA72A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4E50D3-E45D-491A-867D-D5B59D462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A945D5-0C3F-45CF-AE41-D2A6B5CCB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5B59C-BE49-4513-B85B-D2739FF8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40441-5E16-4681-AF19-592390C4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6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44BEF6-AB75-401D-8791-ECE20A0D0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68ED80-DACE-433F-8FD9-73507EFCF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A862BA-EB58-4C56-B0CD-FE8FB53F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46AFCA-FD87-4026-BA7D-6D73EAEE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107FCE-4979-43D0-8734-4D23C426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33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_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422400" y="2101850"/>
            <a:ext cx="5087817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7784" y="2101850"/>
            <a:ext cx="5087817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8C13716-4A28-440D-B682-0AFD643C3A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A209C1A-008A-4C96-A4B0-F37F35BC8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2A83B8-3934-4111-B132-D1F5903654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20860-1928-4487-B658-370A0757E5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3893749"/>
      </p:ext>
    </p:extLst>
  </p:cSld>
  <p:clrMapOvr>
    <a:masterClrMapping/>
  </p:clrMapOvr>
  <p:transition advTm="10000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media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1422400" y="2101850"/>
            <a:ext cx="5087815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7785" y="2101850"/>
            <a:ext cx="5087815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9EBD283-484A-4A6D-9D0A-47C8B90A1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29FA6E3-7C00-40B8-9ECF-86C1FBEDF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E5BB4F1-7693-4317-A331-3C4AEE503B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FAB7D-0B2F-4A7F-A6D5-ACB208D1753D}" type="slidenum">
              <a:rPr lang="ru-RU" altLang="ru-RU"/>
              <a:pPr/>
              <a:t>‹#›</a:t>
            </a:fld>
            <a:endParaRPr lang="ru-RU" altLang="ru-RU" sz="1700"/>
          </a:p>
        </p:txBody>
      </p:sp>
    </p:spTree>
    <p:extLst>
      <p:ext uri="{BB962C8B-B14F-4D97-AF65-F5344CB8AC3E}">
        <p14:creationId xmlns:p14="http://schemas.microsoft.com/office/powerpoint/2010/main" val="1740172469"/>
      </p:ext>
    </p:extLst>
  </p:cSld>
  <p:clrMapOvr>
    <a:masterClrMapping/>
  </p:clrMapOvr>
  <p:transition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EC0F9-38BD-409A-BA72-31E39ED6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C3823-7A73-41CA-930A-0599E810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60D9D3-4F5D-4D0A-AB93-D86C11BA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9D8E11-A692-41AF-977E-C4A41A2A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BC1D0-542F-438C-BE3C-4BA79F07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20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1E6BE-BDE6-4271-B87A-5B5C48C1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A8B57A-AEC4-454F-8B8A-92F6380B9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C56A74-4BAF-4B75-9513-82D88670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55339C-6F27-4C42-80A0-19EDA778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5AF080-BF2B-4585-A2D5-BAE239E75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093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56B55-3205-4704-A55F-0CD85C57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B7F89-FA7E-4476-80E7-D6CE0FDB0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4472A0-CBE2-49BB-A004-C468DE29C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BFF04E-7282-41F6-8DF3-2BF6AF1AD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C60D73-59A6-4B20-A1A3-203CD3F4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FFA9FC-F84F-4C85-A9D6-F0021C20F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6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D990C-C964-4C88-A502-44B1718C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3B8F47-C05A-4874-8AAE-B7C6148C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D25293-96B9-411D-BA15-3301C88E7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4E6AB8-A899-4D01-8C15-17E0D49BA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7E7B69-0E71-4671-B690-3F339E237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CD0FB3-5C62-443F-9FA6-5059E5C9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AC3EFA-5AF0-400A-9053-BCBCCD50E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510B277-7D03-4D3D-AF65-69100D4B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92690-3735-4A68-BF69-E14C73585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68D934-8745-4743-B30C-16E6B61E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750DD7-41F9-4D57-BA3D-CC4C7ADF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0EEDC4-06E6-4447-959B-1824ED40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4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FF0410-ED12-4341-84BD-A576BAD2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BD3B68-D320-486E-9448-E9E797B5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56EEA1-7741-4374-9539-FAF80598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584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4B9B9-0487-4637-840F-CCD53E1A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1EBC2C-DDCA-44FF-9FA9-C37826B6C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324790-7FB9-4FE7-91F4-D190425D2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5D0E34-2E32-4A31-A97F-93CB093D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CA93BD-41DC-44E2-A191-A871503D0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85A459-40AF-4555-88A9-4017AF5E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28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6050A-4D4E-4A17-A9D7-D2048B547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A1F3AD-4C5C-4E86-8C65-6E9B9D66E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FE1649-4D3A-4F5F-A755-005803D8D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5BD021-F2B4-47EC-B184-6374F8EC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62DD4-1078-4D18-B47B-A69CFB14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633C4E-66FF-450F-B2FC-067B468C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2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FEA8B-1052-4EFE-97DC-1131F156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031EB-5AE6-4FDF-9D1E-B401FDFD8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BD4040-F9A5-4CED-B2BB-204274263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27542-949A-4B82-BC48-F3F6B41B2C26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D4D880-9BEC-4BAE-B6B3-AAF362F4A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ED99F-2E9A-4708-AAF7-5F86E84D4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1AE72-C440-48FF-8AF9-035A8D3114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03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3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1.jpeg"/><Relationship Id="rId5" Type="http://schemas.openxmlformats.org/officeDocument/2006/relationships/image" Target="../media/image57.pn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6.png"/><Relationship Id="rId9" Type="http://schemas.openxmlformats.org/officeDocument/2006/relationships/image" Target="../media/image22.jpeg"/><Relationship Id="rId1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93359097" TargetMode="External"/><Relationship Id="rId3" Type="http://schemas.openxmlformats.org/officeDocument/2006/relationships/hyperlink" Target="https://christmas-plus.ru/" TargetMode="External"/><Relationship Id="rId7" Type="http://schemas.openxmlformats.org/officeDocument/2006/relationships/hyperlink" Target="http://www.u-center.info/" TargetMode="External"/><Relationship Id="rId12" Type="http://schemas.openxmlformats.org/officeDocument/2006/relationships/image" Target="../media/image1.jpeg"/><Relationship Id="rId2" Type="http://schemas.openxmlformats.org/officeDocument/2006/relationships/hyperlink" Target="mailto:info@christmas-plus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etodist@christmas-plus.ru" TargetMode="External"/><Relationship Id="rId11" Type="http://schemas.openxmlformats.org/officeDocument/2006/relationships/hyperlink" Target="https://www.facebook.com/profile.php?id=100015105062161" TargetMode="External"/><Relationship Id="rId5" Type="http://schemas.openxmlformats.org/officeDocument/2006/relationships/hyperlink" Target="mailto:orlikova_ek@rambler.ru" TargetMode="External"/><Relationship Id="rId10" Type="http://schemas.openxmlformats.org/officeDocument/2006/relationships/hyperlink" Target="https://vk.com/christmasplus" TargetMode="External"/><Relationship Id="rId4" Type="http://schemas.openxmlformats.org/officeDocument/2006/relationships/hyperlink" Target="https://shop.christmas-plus.ru/" TargetMode="External"/><Relationship Id="rId9" Type="http://schemas.openxmlformats.org/officeDocument/2006/relationships/hyperlink" Target="https://www.facebook.com/groups/823925477691598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christmas-plus.ru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mailto:info@christmas-plus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png"/><Relationship Id="rId11" Type="http://schemas.openxmlformats.org/officeDocument/2006/relationships/image" Target="../media/image67.jpeg"/><Relationship Id="rId5" Type="http://schemas.openxmlformats.org/officeDocument/2006/relationships/hyperlink" Target="https://shop.christmas-plus.ru/" TargetMode="External"/><Relationship Id="rId10" Type="http://schemas.openxmlformats.org/officeDocument/2006/relationships/hyperlink" Target="u-center.info" TargetMode="External"/><Relationship Id="rId4" Type="http://schemas.openxmlformats.org/officeDocument/2006/relationships/image" Target="../media/image34.emf"/><Relationship Id="rId9" Type="http://schemas.openxmlformats.org/officeDocument/2006/relationships/hyperlink" Target="&#1082;&#1088;&#1080;&#1089;&#1084;&#1072;&#1089;.&#1088;&#1092;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E6345D61-FC75-404C-8773-C37B5666214E}"/>
              </a:ext>
            </a:extLst>
          </p:cNvPr>
          <p:cNvSpPr/>
          <p:nvPr/>
        </p:nvSpPr>
        <p:spPr>
          <a:xfrm>
            <a:off x="25400" y="1346200"/>
            <a:ext cx="11698288" cy="4387850"/>
          </a:xfrm>
          <a:prstGeom prst="parallelogram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215">
              <a:solidFill>
                <a:prstClr val="white"/>
              </a:solidFill>
            </a:endParaRPr>
          </a:p>
        </p:txBody>
      </p: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8931722A-BAA0-4C8D-88D4-DF2C5D717232}"/>
              </a:ext>
            </a:extLst>
          </p:cNvPr>
          <p:cNvSpPr/>
          <p:nvPr/>
        </p:nvSpPr>
        <p:spPr>
          <a:xfrm>
            <a:off x="4784725" y="5240338"/>
            <a:ext cx="7167563" cy="1500187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215">
              <a:solidFill>
                <a:prstClr val="white"/>
              </a:solidFill>
            </a:endParaRPr>
          </a:p>
        </p:txBody>
      </p:sp>
      <p:sp>
        <p:nvSpPr>
          <p:cNvPr id="23562" name="Прямоугольник 1">
            <a:extLst>
              <a:ext uri="{FF2B5EF4-FFF2-40B4-BE49-F238E27FC236}">
                <a16:creationId xmlns:a16="http://schemas.microsoft.com/office/drawing/2014/main" id="{E99953C3-CB24-491C-9B3B-582A99FC9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5076825"/>
            <a:ext cx="6408738" cy="14557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2215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215" b="1" i="1" dirty="0">
                <a:solidFill>
                  <a:srgbClr val="002060"/>
                </a:solidFill>
                <a:cs typeface="Arial" panose="020B0604020202020204" pitchFamily="34" charset="0"/>
              </a:rPr>
              <a:t>Евгения Константиновна Орликова</a:t>
            </a:r>
            <a:r>
              <a:rPr lang="ru-RU" altLang="ru-RU" sz="2215" i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215" i="1" dirty="0">
                <a:solidFill>
                  <a:srgbClr val="002060"/>
                </a:solidFill>
                <a:cs typeface="Arial" panose="020B0604020202020204" pitchFamily="34" charset="0"/>
              </a:rPr>
              <a:t>Ведущий методист учебного центра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215" i="1" dirty="0">
                <a:solidFill>
                  <a:srgbClr val="002060"/>
                </a:solidFill>
                <a:cs typeface="Arial" panose="020B0604020202020204" pitchFamily="34" charset="0"/>
              </a:rPr>
              <a:t>ЗАО «Крисмас+», </a:t>
            </a:r>
            <a:r>
              <a:rPr lang="ru-RU" altLang="ru-RU" sz="2215" i="1" dirty="0" err="1">
                <a:solidFill>
                  <a:srgbClr val="002060"/>
                </a:solidFill>
                <a:cs typeface="Arial" panose="020B0604020202020204" pitchFamily="34" charset="0"/>
              </a:rPr>
              <a:t>канд.пед.наук</a:t>
            </a:r>
            <a:endParaRPr lang="ru-RU" altLang="ru-RU" sz="2215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783F9C2-954D-4FF7-8A00-A86F8D94638F}"/>
              </a:ext>
            </a:extLst>
          </p:cNvPr>
          <p:cNvSpPr/>
          <p:nvPr/>
        </p:nvSpPr>
        <p:spPr>
          <a:xfrm>
            <a:off x="911225" y="1584325"/>
            <a:ext cx="99822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atin typeface="+mn-lt"/>
              </a:rPr>
              <a:t>Организация и технологии инструментальных исследований</a:t>
            </a:r>
          </a:p>
          <a:p>
            <a:pPr algn="ctr">
              <a:defRPr/>
            </a:pPr>
            <a:r>
              <a:rPr lang="ru-RU" sz="4400" b="1" dirty="0">
                <a:latin typeface="+mn-lt"/>
              </a:rPr>
              <a:t>на участках особо охраняемых природных территорий (ООПТ)</a:t>
            </a:r>
            <a:endParaRPr lang="ru-RU" sz="4431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3564" name="Прямоугольник 16">
            <a:extLst>
              <a:ext uri="{FF2B5EF4-FFF2-40B4-BE49-F238E27FC236}">
                <a16:creationId xmlns:a16="http://schemas.microsoft.com/office/drawing/2014/main" id="{09F51810-A22A-452C-BA88-8754BC815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96925"/>
            <a:ext cx="11255375" cy="471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Научно-производственное объединение ЗАО «</a:t>
            </a:r>
            <a:r>
              <a:rPr lang="ru-RU" altLang="ru-RU" sz="2462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Крисмас</a:t>
            </a:r>
            <a:r>
              <a:rPr lang="ru-RU" altLang="ru-RU" sz="24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+»</a:t>
            </a:r>
            <a:endParaRPr lang="ru-RU" altLang="ru-RU" sz="2462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3" name="Рисунок 14">
            <a:extLst>
              <a:ext uri="{FF2B5EF4-FFF2-40B4-BE49-F238E27FC236}">
                <a16:creationId xmlns:a16="http://schemas.microsoft.com/office/drawing/2014/main" id="{D43AEB2B-D268-4143-804F-50C34174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A2159BD-6B87-4FA4-968E-B79DE5D9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809625"/>
            <a:ext cx="11879385" cy="8810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У</a:t>
            </a:r>
            <a:r>
              <a:rPr lang="ru-RU" sz="2800" b="1" dirty="0">
                <a:latin typeface="+mn-lt"/>
              </a:rPr>
              <a:t>М</a:t>
            </a:r>
            <a:r>
              <a:rPr lang="en-US" sz="2800" b="1" dirty="0">
                <a:latin typeface="+mn-lt"/>
              </a:rPr>
              <a:t>К </a:t>
            </a:r>
            <a:r>
              <a:rPr lang="ru-RU" sz="2800" b="1" dirty="0">
                <a:latin typeface="+mn-lt"/>
              </a:rPr>
              <a:t>«Школьная портативная химико-экологическая лаборатория» ШХЭЛ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1C3E1-4F98-4212-89C6-FA3CD054D046}"/>
              </a:ext>
            </a:extLst>
          </p:cNvPr>
          <p:cNvSpPr txBox="1"/>
          <p:nvPr/>
        </p:nvSpPr>
        <p:spPr>
          <a:xfrm>
            <a:off x="457200" y="5076825"/>
            <a:ext cx="11544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Класс-комплект позволяет актуализировать и обобщать знания о свойствах неорганических и органических химических соединений, способах их идентификации, выполнять качественные, полуколичественные и количественные определения применительно к разнообразной экологи-ческой тематике, связанной с исследованием показателей качества проб воды и водных почвенных вытяжек органолептическими, химическими и инструментальными методами</a:t>
            </a:r>
          </a:p>
        </p:txBody>
      </p:sp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6C49078E-5567-4B77-BBD6-F567C9F7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Users\Panda\Desktop\Карантин\Новости\Новость ШХЭЛ\ШХЭЛ учителя 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489" y="1628513"/>
            <a:ext cx="5099050" cy="2781684"/>
          </a:xfrm>
          <a:prstGeom prst="rect">
            <a:avLst/>
          </a:prstGeom>
          <a:noFill/>
        </p:spPr>
      </p:pic>
      <p:pic>
        <p:nvPicPr>
          <p:cNvPr id="40964" name="Picture 4" descr="C:\Users\Panda\Desktop\Карантин\Новости\Новость ШХЭЛ\ШХЭЛ ученика 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5941" y="1461477"/>
            <a:ext cx="2059169" cy="2932356"/>
          </a:xfrm>
          <a:prstGeom prst="rect">
            <a:avLst/>
          </a:prstGeom>
          <a:noFill/>
        </p:spPr>
      </p:pic>
      <p:pic>
        <p:nvPicPr>
          <p:cNvPr id="40965" name="Picture 5" descr="C:\Users\Panda\Desktop\Карантин\Новости\Новость ШХЭЛ\Хим_Эко_Практикум_8-11_обложка_2крив ФИН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8117" y="1602152"/>
            <a:ext cx="1893801" cy="259397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E1C3E1-4F98-4212-89C6-FA3CD054D046}"/>
              </a:ext>
            </a:extLst>
          </p:cNvPr>
          <p:cNvSpPr txBox="1"/>
          <p:nvPr/>
        </p:nvSpPr>
        <p:spPr>
          <a:xfrm>
            <a:off x="1220172" y="4465922"/>
            <a:ext cx="4083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Лаборатория учителя</a:t>
            </a:r>
          </a:p>
          <a:p>
            <a:pPr algn="ctr"/>
            <a:r>
              <a:rPr lang="ru-RU" sz="1600" dirty="0"/>
              <a:t>(главный модуль)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1C3E1-4F98-4212-89C6-FA3CD054D046}"/>
              </a:ext>
            </a:extLst>
          </p:cNvPr>
          <p:cNvSpPr txBox="1"/>
          <p:nvPr/>
        </p:nvSpPr>
        <p:spPr>
          <a:xfrm>
            <a:off x="5963489" y="4371840"/>
            <a:ext cx="275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Набор учащегося</a:t>
            </a:r>
          </a:p>
          <a:p>
            <a:pPr algn="ctr"/>
            <a:r>
              <a:rPr lang="ru-RU" sz="1600" dirty="0"/>
              <a:t>(1 шт. на 2 и более учащихся)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1C3E1-4F98-4212-89C6-FA3CD054D046}"/>
              </a:ext>
            </a:extLst>
          </p:cNvPr>
          <p:cNvSpPr txBox="1"/>
          <p:nvPr/>
        </p:nvSpPr>
        <p:spPr>
          <a:xfrm>
            <a:off x="8708024" y="4373171"/>
            <a:ext cx="275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Практикум</a:t>
            </a:r>
          </a:p>
          <a:p>
            <a:pPr algn="ctr"/>
            <a:r>
              <a:rPr lang="ru-RU" sz="1600" dirty="0"/>
              <a:t>химико-экологический</a:t>
            </a:r>
          </a:p>
        </p:txBody>
      </p:sp>
    </p:spTree>
    <p:extLst>
      <p:ext uri="{BB962C8B-B14F-4D97-AF65-F5344CB8AC3E}">
        <p14:creationId xmlns:p14="http://schemas.microsoft.com/office/powerpoint/2010/main" val="71677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9B08A-9962-4419-8097-D6DDF85C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81295"/>
            <a:ext cx="11601450" cy="90939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altLang="ru-RU" sz="3100" b="1" dirty="0">
                <a:latin typeface="+mn-lt"/>
              </a:rPr>
              <a:t>Биолого-экологический практикум</a:t>
            </a:r>
            <a:r>
              <a:rPr lang="en-US" altLang="ru-RU" sz="3100" b="1" dirty="0">
                <a:latin typeface="+mn-lt"/>
              </a:rPr>
              <a:t>: </a:t>
            </a:r>
            <a:r>
              <a:rPr lang="ru-RU" altLang="ru-RU" sz="3100" b="1" dirty="0">
                <a:latin typeface="+mn-lt"/>
              </a:rPr>
              <a:t>исследовани</a:t>
            </a:r>
            <a:r>
              <a:rPr lang="en-US" altLang="ru-RU" sz="3100" b="1" dirty="0">
                <a:latin typeface="+mn-lt"/>
              </a:rPr>
              <a:t>я</a:t>
            </a:r>
            <a:r>
              <a:rPr lang="ru-RU" altLang="ru-RU" sz="3100" b="1" dirty="0">
                <a:latin typeface="+mn-lt"/>
              </a:rPr>
              <a:t> водоёмов и почвы  </a:t>
            </a:r>
            <a:r>
              <a:rPr lang="en-US" altLang="ru-RU" sz="3100" b="1" dirty="0">
                <a:latin typeface="+mn-lt"/>
              </a:rPr>
              <a:t>(</a:t>
            </a:r>
            <a:r>
              <a:rPr lang="ru-RU" altLang="ru-RU" sz="3100" b="1" dirty="0">
                <a:latin typeface="+mn-lt"/>
              </a:rPr>
              <a:t>1995…2008)</a:t>
            </a:r>
            <a:br>
              <a:rPr lang="ru-RU" altLang="ru-RU" sz="3600" b="1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6BB94EFB-9016-4F5E-84A2-7062D4CDA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5A9A13-9C46-4F40-BDAC-813C7D265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690687"/>
            <a:ext cx="3752850" cy="2986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9C6393-A25D-4B94-8E7A-BF00AD4FA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853" y="1690689"/>
            <a:ext cx="3592953" cy="29860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76F98E-90ED-48FD-B6CC-CC9A9090D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876" y="1690688"/>
            <a:ext cx="3916610" cy="2986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3B98F6-3433-4F7C-8A41-EE1AC0F67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584" y="4191975"/>
            <a:ext cx="3877392" cy="25788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7484EC-44EE-4CD4-A845-750C333BE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228" y="4230747"/>
            <a:ext cx="4005367" cy="25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13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Прямоугольник 7"/>
          <p:cNvSpPr>
            <a:spLocks noChangeArrowheads="1"/>
          </p:cNvSpPr>
          <p:nvPr/>
        </p:nvSpPr>
        <p:spPr bwMode="auto">
          <a:xfrm>
            <a:off x="5569928" y="47626"/>
            <a:ext cx="47463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Calibri" pitchFamily="34" charset="0"/>
              </a:rPr>
              <a:t>ПРОИЗВОДСТВО + КОМПЛЕКСНОЕ ОСНАЩЕНИЕ</a:t>
            </a:r>
            <a:r>
              <a:rPr lang="en-US" altLang="ru-RU" sz="14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u-RU" altLang="ru-RU" sz="1400" b="1">
                <a:solidFill>
                  <a:schemeClr val="bg1"/>
                </a:solidFill>
                <a:latin typeface="Calibri" pitchFamily="34" charset="0"/>
              </a:rPr>
              <a:t>ЛАБОРАТОРИЙ</a:t>
            </a:r>
          </a:p>
        </p:txBody>
      </p:sp>
      <p:sp>
        <p:nvSpPr>
          <p:cNvPr id="5127" name="Прямоугольник 8"/>
          <p:cNvSpPr>
            <a:spLocks noChangeArrowheads="1"/>
          </p:cNvSpPr>
          <p:nvPr/>
        </p:nvSpPr>
        <p:spPr bwMode="auto">
          <a:xfrm>
            <a:off x="5569928" y="282577"/>
            <a:ext cx="47463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chemeClr val="bg1"/>
                </a:solidFill>
                <a:latin typeface="Calibri" pitchFamily="34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975340" y="125413"/>
          <a:ext cx="88362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340" y="125413"/>
                        <a:ext cx="88362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Заголовок 1"/>
          <p:cNvSpPr txBox="1">
            <a:spLocks noChangeArrowheads="1"/>
          </p:cNvSpPr>
          <p:nvPr/>
        </p:nvSpPr>
        <p:spPr>
          <a:xfrm>
            <a:off x="0" y="781161"/>
            <a:ext cx="12192000" cy="655786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800" b="1" dirty="0">
                <a:ea typeface="+mj-ea"/>
                <a:cs typeface="Arial" charset="0"/>
              </a:rPr>
              <a:t>Полевые лаборатории анализа воды модели НКВ-1 (НКВ-2) </a:t>
            </a:r>
          </a:p>
        </p:txBody>
      </p:sp>
      <p:sp>
        <p:nvSpPr>
          <p:cNvPr id="5129" name="Текст 4"/>
          <p:cNvSpPr txBox="1">
            <a:spLocks/>
          </p:cNvSpPr>
          <p:nvPr/>
        </p:nvSpPr>
        <p:spPr bwMode="auto">
          <a:xfrm>
            <a:off x="2101066" y="1882776"/>
            <a:ext cx="8692662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ru-RU" altLang="ru-RU" sz="2000" b="1">
              <a:latin typeface="Calibri" pitchFamily="34" charset="0"/>
            </a:endParaRPr>
          </a:p>
        </p:txBody>
      </p:sp>
      <p:sp>
        <p:nvSpPr>
          <p:cNvPr id="5130" name="Текст 4"/>
          <p:cNvSpPr txBox="1">
            <a:spLocks/>
          </p:cNvSpPr>
          <p:nvPr/>
        </p:nvSpPr>
        <p:spPr bwMode="auto">
          <a:xfrm>
            <a:off x="394284" y="4638676"/>
            <a:ext cx="11560028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ru-RU" altLang="ru-RU" dirty="0"/>
              <a:t>  Наиболее компактная модель, легко переносимая и разворачиваемая;</a:t>
            </a:r>
          </a:p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ru-RU" altLang="ru-RU" dirty="0"/>
              <a:t>  Применима для анализа питьевой и природной воды по важнейшим (от 14 и более) показателям, возможно применение при анализе в процессах водоподготовки;</a:t>
            </a:r>
          </a:p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ru-RU" altLang="ru-RU" dirty="0"/>
              <a:t>  Применение НКВ-1 (НКВ-2) наиболее рационально в сфере образования, общественного экологического контроля, анализа с ограниченными ресурсами. Предусматривает дополнение </a:t>
            </a:r>
            <a:r>
              <a:rPr lang="ru-RU" altLang="ru-RU" dirty="0" err="1"/>
              <a:t>тест-комплектами</a:t>
            </a:r>
            <a:r>
              <a:rPr lang="ru-RU" altLang="ru-RU" dirty="0"/>
              <a:t> и приборами;</a:t>
            </a:r>
          </a:p>
          <a:p>
            <a: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ru-RU" altLang="ru-RU" dirty="0"/>
              <a:t>  Обеспечено печатными руководствами, картами-инструкциями и комплектом файлов на </a:t>
            </a:r>
            <a:r>
              <a:rPr lang="en-US" altLang="ru-RU" dirty="0"/>
              <a:t>CD</a:t>
            </a:r>
            <a:endParaRPr lang="ru-RU" altLang="ru-RU" dirty="0"/>
          </a:p>
        </p:txBody>
      </p:sp>
      <p:pic>
        <p:nvPicPr>
          <p:cNvPr id="5131" name="Рисунок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0415" y="1329800"/>
            <a:ext cx="5740519" cy="315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Рисунок 10" descr="C:\!New Новые документы\Краткое пособие\Титульн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968" y="1329800"/>
            <a:ext cx="1959682" cy="286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Рисунок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3311" y="1885760"/>
            <a:ext cx="1052856" cy="114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4">
            <a:extLst>
              <a:ext uri="{FF2B5EF4-FFF2-40B4-BE49-F238E27FC236}">
                <a16:creationId xmlns:a16="http://schemas.microsoft.com/office/drawing/2014/main" id="{6C49078E-5567-4B77-BBD6-F567C9F7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9318" y="2024291"/>
            <a:ext cx="142166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4709582" y="706892"/>
            <a:ext cx="5936047" cy="145746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>Ранцевая полевая лаборатория исследования водоёмов НКВ-Р (НКВ-</a:t>
            </a:r>
            <a:r>
              <a:rPr lang="ru-RU" altLang="ru-RU" sz="2400" b="1" dirty="0" err="1">
                <a:latin typeface="+mn-lt"/>
                <a:cs typeface="Arial" panose="020B0604020202020204" pitchFamily="34" charset="0"/>
              </a:rPr>
              <a:t>Рм</a:t>
            </a:r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>) </a:t>
            </a:r>
            <a:br>
              <a:rPr lang="ru-RU" altLang="ru-RU" sz="2400" b="1" dirty="0">
                <a:latin typeface="+mn-lt"/>
                <a:cs typeface="Arial" panose="020B0604020202020204" pitchFamily="34" charset="0"/>
              </a:rPr>
            </a:br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>с единым руководством</a:t>
            </a:r>
            <a:endParaRPr lang="ru-RU" altLang="ru-RU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3012" name="Объект 2"/>
          <p:cNvSpPr>
            <a:spLocks noGrp="1" noChangeArrowheads="1"/>
          </p:cNvSpPr>
          <p:nvPr>
            <p:ph idx="1"/>
          </p:nvPr>
        </p:nvSpPr>
        <p:spPr>
          <a:xfrm>
            <a:off x="4810118" y="2024291"/>
            <a:ext cx="5749200" cy="4471055"/>
          </a:xfrm>
        </p:spPr>
        <p:txBody>
          <a:bodyPr>
            <a:normAutofit/>
          </a:bodyPr>
          <a:lstStyle/>
          <a:p>
            <a:r>
              <a:rPr lang="ru-RU" altLang="ru-RU" sz="1600" dirty="0"/>
              <a:t>НКВ-Р (</a:t>
            </a:r>
            <a:r>
              <a:rPr lang="ru-RU" altLang="ru-RU" sz="1600" dirty="0" err="1"/>
              <a:t>НКВ-Рм</a:t>
            </a:r>
            <a:r>
              <a:rPr lang="ru-RU" altLang="ru-RU" sz="1600" dirty="0"/>
              <a:t>) – многофункциональный исследовательский комплекс для оценки экологического состояния природных объектов;</a:t>
            </a:r>
          </a:p>
          <a:p>
            <a:r>
              <a:rPr lang="ru-RU" altLang="ru-RU" sz="1600" dirty="0"/>
              <a:t>предназначена для комплексного исследования водоёмов (ручьи, слабопроточные водоёмы с каменистым и илистым дном) и прилегающих территорий (почвы, фитоценозы);</a:t>
            </a:r>
          </a:p>
          <a:p>
            <a:r>
              <a:rPr lang="ru-RU" altLang="ru-RU" sz="1600" dirty="0"/>
              <a:t>наряду с гидрохимическими методами на основе </a:t>
            </a:r>
            <a:r>
              <a:rPr lang="ru-RU" altLang="ru-RU" sz="1600" dirty="0" err="1"/>
              <a:t>тест-комплектов</a:t>
            </a:r>
            <a:r>
              <a:rPr lang="ru-RU" altLang="ru-RU" sz="1600" dirty="0"/>
              <a:t>, исследования проводятся общепринятыми гидробиологическими методами, а также описательными визуальными методами на основе определителей, таблиц, качественных методик и т.п.;</a:t>
            </a:r>
          </a:p>
          <a:p>
            <a:r>
              <a:rPr lang="ru-RU" altLang="ru-RU" sz="1600" dirty="0"/>
              <a:t>применима службами гидрологии и экологии, в учебно-научной работе, в среднем и высшем профессиональном образовании и др.;</a:t>
            </a:r>
          </a:p>
          <a:p>
            <a:r>
              <a:rPr lang="ru-RU" altLang="ru-RU" sz="1600" dirty="0"/>
              <a:t>позволяет проводить исследования в полевых условиях на реальном водоёме, в базовом лагере, в лаборатории (работа с пробами).</a:t>
            </a:r>
          </a:p>
        </p:txBody>
      </p:sp>
      <p:pic>
        <p:nvPicPr>
          <p:cNvPr id="4301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793" y="859696"/>
            <a:ext cx="3175109" cy="58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433" y="764705"/>
            <a:ext cx="1460988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0116" y="903819"/>
            <a:ext cx="948591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6C49078E-5567-4B77-BBD6-F567C9F7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49" y="1675107"/>
            <a:ext cx="3420208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0" y="817675"/>
            <a:ext cx="12192000" cy="923927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latin typeface="+mn-lt"/>
              </a:rPr>
              <a:t>Портативное оборудование для исследования почвы,</a:t>
            </a:r>
            <a:br>
              <a:rPr lang="ru-RU" altLang="ru-RU" sz="3600" b="1" dirty="0">
                <a:latin typeface="+mn-lt"/>
              </a:rPr>
            </a:br>
            <a:r>
              <a:rPr lang="ru-RU" altLang="ru-RU" sz="3600" b="1" dirty="0">
                <a:latin typeface="+mn-lt"/>
              </a:rPr>
              <a:t>с единым руководством</a:t>
            </a:r>
            <a:endParaRPr lang="ru-RU" altLang="ru-RU" sz="3600" dirty="0">
              <a:latin typeface="+mn-lt"/>
            </a:endParaRPr>
          </a:p>
        </p:txBody>
      </p:sp>
      <p:sp>
        <p:nvSpPr>
          <p:cNvPr id="51203" name="Текст 3"/>
          <p:cNvSpPr>
            <a:spLocks noGrp="1" noChangeArrowheads="1"/>
          </p:cNvSpPr>
          <p:nvPr>
            <p:ph type="body" sz="half" idx="2"/>
          </p:nvPr>
        </p:nvSpPr>
        <p:spPr>
          <a:xfrm>
            <a:off x="6962775" y="1852725"/>
            <a:ext cx="4670256" cy="232608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Тест-комплекты</a:t>
            </a:r>
          </a:p>
          <a:p>
            <a:pPr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Почвенные лаборатории</a:t>
            </a:r>
          </a:p>
          <a:p>
            <a:pPr lvl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Ранцевая РПЛ</a:t>
            </a:r>
          </a:p>
          <a:p>
            <a:pPr lvl="1"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Настольная НПЛ</a:t>
            </a:r>
          </a:p>
          <a:p>
            <a:pPr marL="571500" lvl="1" indent="0">
              <a:spcBef>
                <a:spcPct val="0"/>
              </a:spcBef>
              <a:spcAft>
                <a:spcPts val="1000"/>
              </a:spcAft>
              <a:buNone/>
              <a:defRPr/>
            </a:pP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(с 2014 г.)</a:t>
            </a:r>
          </a:p>
          <a:p>
            <a:pPr>
              <a:spcBef>
                <a:spcPct val="0"/>
              </a:spcBef>
              <a:spcAft>
                <a:spcPts val="1000"/>
              </a:spcAft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Комплекты пополнения</a:t>
            </a:r>
          </a:p>
        </p:txBody>
      </p:sp>
      <p:pic>
        <p:nvPicPr>
          <p:cNvPr id="5223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0178" y="4508502"/>
            <a:ext cx="1393581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1866" y="4518027"/>
            <a:ext cx="141116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969" y="4139734"/>
            <a:ext cx="3520126" cy="231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4">
            <a:extLst>
              <a:ext uri="{FF2B5EF4-FFF2-40B4-BE49-F238E27FC236}">
                <a16:creationId xmlns:a16="http://schemas.microsoft.com/office/drawing/2014/main" id="{6C49078E-5567-4B77-BBD6-F567C9F7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9152" y="3352801"/>
            <a:ext cx="1351867" cy="33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 descr="C:\Users\Panda\Desktop\Экотест-2020-К_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1165" y="4134339"/>
            <a:ext cx="2471933" cy="2398834"/>
          </a:xfrm>
          <a:prstGeom prst="rect">
            <a:avLst/>
          </a:prstGeom>
          <a:noFill/>
        </p:spPr>
      </p:pic>
    </p:spTree>
  </p:cSld>
  <p:clrMapOvr>
    <a:masterClrMapping/>
  </p:clrMapOvr>
  <p:transition advTm="10000"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2DF240-8FE7-48EF-BC73-29FAEDA7B1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9243" y="3722648"/>
            <a:ext cx="4140344" cy="2867103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D6AB946-A0C1-4B43-8B7A-FA56CCD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99" y="777217"/>
            <a:ext cx="11777785" cy="62173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Полевая практика начинается в детском саду и продолжается в школе</a:t>
            </a:r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8F495863-5598-44C8-A7AA-8B392DC7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C8C954-F85D-4B09-AF1E-25010F3415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07" y="1608020"/>
            <a:ext cx="4140344" cy="3011159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EEBC6BD-E7AF-47E6-B451-4C6E366D68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5" y="1598284"/>
            <a:ext cx="3700597" cy="2867025"/>
          </a:xfrm>
        </p:spPr>
      </p:pic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63CC372C-AE6D-468F-8328-64ABDE18FC90}"/>
              </a:ext>
            </a:extLst>
          </p:cNvPr>
          <p:cNvSpPr/>
          <p:nvPr/>
        </p:nvSpPr>
        <p:spPr>
          <a:xfrm>
            <a:off x="503859" y="5286376"/>
            <a:ext cx="2781300" cy="965072"/>
          </a:xfrm>
          <a:prstGeom prst="wedgeRectCallout">
            <a:avLst>
              <a:gd name="adj1" fmla="val -23916"/>
              <a:gd name="adj2" fmla="val -1457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Наблюдения</a:t>
            </a:r>
          </a:p>
          <a:p>
            <a:pPr algn="ctr"/>
            <a:r>
              <a:rPr lang="ru-RU" sz="2400" b="1" dirty="0"/>
              <a:t>в природе</a:t>
            </a:r>
          </a:p>
        </p:txBody>
      </p:sp>
      <p:sp>
        <p:nvSpPr>
          <p:cNvPr id="18" name="Облачко с текстом: прямоугольное 17">
            <a:extLst>
              <a:ext uri="{FF2B5EF4-FFF2-40B4-BE49-F238E27FC236}">
                <a16:creationId xmlns:a16="http://schemas.microsoft.com/office/drawing/2014/main" id="{88C393E3-4986-43D3-A42B-31FA95A35EE9}"/>
              </a:ext>
            </a:extLst>
          </p:cNvPr>
          <p:cNvSpPr/>
          <p:nvPr/>
        </p:nvSpPr>
        <p:spPr>
          <a:xfrm>
            <a:off x="8277225" y="5086350"/>
            <a:ext cx="3241840" cy="1609725"/>
          </a:xfrm>
          <a:prstGeom prst="wedgeRectCallout">
            <a:avLst>
              <a:gd name="adj1" fmla="val -23686"/>
              <a:gd name="adj2" fmla="val -744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Экскурсии</a:t>
            </a:r>
          </a:p>
          <a:p>
            <a:pPr algn="ctr"/>
            <a:r>
              <a:rPr lang="ru-RU" sz="2800" b="1" dirty="0"/>
              <a:t>в природу</a:t>
            </a:r>
          </a:p>
          <a:p>
            <a:pPr algn="ctr"/>
            <a:r>
              <a:rPr lang="ru-RU" sz="2800" b="1" dirty="0"/>
              <a:t>по экологической тропе </a:t>
            </a:r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A5F84FE1-C106-4871-8B12-990ADD46BF69}"/>
              </a:ext>
            </a:extLst>
          </p:cNvPr>
          <p:cNvSpPr/>
          <p:nvPr/>
        </p:nvSpPr>
        <p:spPr>
          <a:xfrm>
            <a:off x="4136775" y="1804989"/>
            <a:ext cx="3248025" cy="1624011"/>
          </a:xfrm>
          <a:prstGeom prst="wedgeRectCallout">
            <a:avLst>
              <a:gd name="adj1" fmla="val -20540"/>
              <a:gd name="adj2" fmla="val 701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Получение начальных навыков экологического эксперимента</a:t>
            </a:r>
          </a:p>
        </p:txBody>
      </p:sp>
    </p:spTree>
    <p:extLst>
      <p:ext uri="{BB962C8B-B14F-4D97-AF65-F5344CB8AC3E}">
        <p14:creationId xmlns:p14="http://schemas.microsoft.com/office/powerpoint/2010/main" val="388107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5ED851F-0920-4C24-8913-ED47E58B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23" y="371475"/>
            <a:ext cx="7482643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Заголовок 1">
            <a:extLst>
              <a:ext uri="{FF2B5EF4-FFF2-40B4-BE49-F238E27FC236}">
                <a16:creationId xmlns:a16="http://schemas.microsoft.com/office/drawing/2014/main" id="{A68C4FCE-CD49-4239-8B06-9A3AE484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08" y="857251"/>
            <a:ext cx="3913067" cy="1362074"/>
          </a:xfrm>
        </p:spPr>
        <p:txBody>
          <a:bodyPr rtlCol="0" anchor="t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sz="2400" b="1" kern="100" dirty="0">
                <a:solidFill>
                  <a:srgbClr val="FF0000"/>
                </a:solidFill>
                <a:latin typeface="+mn-lt"/>
              </a:rPr>
              <a:t>Практикум (система</a:t>
            </a:r>
            <a:r>
              <a:rPr lang="ru-RU" altLang="ru-RU" sz="2800" b="1" kern="100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altLang="ru-RU" sz="2400" b="1" kern="100" dirty="0">
                <a:solidFill>
                  <a:srgbClr val="FF0000"/>
                </a:solidFill>
                <a:latin typeface="+mn-lt"/>
              </a:rPr>
              <a:t>занятий) с дошкольниками и учащимися начальной школы (2014-2018 гг.)</a:t>
            </a:r>
            <a:br>
              <a:rPr lang="ru-RU" altLang="ru-RU" sz="2800" b="1" dirty="0">
                <a:solidFill>
                  <a:srgbClr val="FF0000"/>
                </a:solidFill>
              </a:rPr>
            </a:br>
            <a:endParaRPr lang="ru-RU" altLang="ru-RU" sz="28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7110" name="Объект 12">
            <a:extLst>
              <a:ext uri="{FF2B5EF4-FFF2-40B4-BE49-F238E27FC236}">
                <a16:creationId xmlns:a16="http://schemas.microsoft.com/office/drawing/2014/main" id="{311FC201-4B89-428E-967B-DD319DD7C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3" y="2466975"/>
            <a:ext cx="2147178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Объект 10">
            <a:extLst>
              <a:ext uri="{FF2B5EF4-FFF2-40B4-BE49-F238E27FC236}">
                <a16:creationId xmlns:a16="http://schemas.microsoft.com/office/drawing/2014/main" id="{835EB227-6EB4-4DC4-B941-291B185EA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71" y="3429000"/>
            <a:ext cx="214717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Рисунок 14">
            <a:extLst>
              <a:ext uri="{FF2B5EF4-FFF2-40B4-BE49-F238E27FC236}">
                <a16:creationId xmlns:a16="http://schemas.microsoft.com/office/drawing/2014/main" id="{5A166E76-040F-4FB2-93F7-CE065811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12">
            <a:extLst>
              <a:ext uri="{FF2B5EF4-FFF2-40B4-BE49-F238E27FC236}">
                <a16:creationId xmlns:a16="http://schemas.microsoft.com/office/drawing/2014/main" id="{74026C9D-FD86-4F92-8417-0E912ACCB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031942"/>
            <a:ext cx="606137" cy="87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3">
            <a:extLst>
              <a:ext uri="{FF2B5EF4-FFF2-40B4-BE49-F238E27FC236}">
                <a16:creationId xmlns:a16="http://schemas.microsoft.com/office/drawing/2014/main" id="{0C62E26B-0878-41CC-9D09-2B1A33835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6" y="1547289"/>
            <a:ext cx="15700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8" descr="Исследование экологического состояния водных объектов: Руководство по применению ранцевой полевой лаборатории «НКВ-Р»">
            <a:extLst>
              <a:ext uri="{FF2B5EF4-FFF2-40B4-BE49-F238E27FC236}">
                <a16:creationId xmlns:a16="http://schemas.microsoft.com/office/drawing/2014/main" id="{5F48E063-A7AF-4B41-AADD-C02AA2F7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42" y="1470024"/>
            <a:ext cx="1500188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5">
            <a:extLst>
              <a:ext uri="{FF2B5EF4-FFF2-40B4-BE49-F238E27FC236}">
                <a16:creationId xmlns:a16="http://schemas.microsoft.com/office/drawing/2014/main" id="{55234E5A-2481-4D75-8A71-698D64C4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5" y="1500188"/>
            <a:ext cx="1500189" cy="211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1">
            <a:extLst>
              <a:ext uri="{FF2B5EF4-FFF2-40B4-BE49-F238E27FC236}">
                <a16:creationId xmlns:a16="http://schemas.microsoft.com/office/drawing/2014/main" id="{C06A269D-5ECC-487A-A1BF-A2C280E6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4071938"/>
            <a:ext cx="1643063" cy="225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Рисунок 2">
            <a:extLst>
              <a:ext uri="{FF2B5EF4-FFF2-40B4-BE49-F238E27FC236}">
                <a16:creationId xmlns:a16="http://schemas.microsoft.com/office/drawing/2014/main" id="{FE3454B0-F3B3-4119-96BB-862D8276C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20" y="1536527"/>
            <a:ext cx="1622318" cy="210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1C39B6B-6BD5-4E53-ADBD-684F91499FAA}"/>
              </a:ext>
            </a:extLst>
          </p:cNvPr>
          <p:cNvSpPr txBox="1">
            <a:spLocks/>
          </p:cNvSpPr>
          <p:nvPr/>
        </p:nvSpPr>
        <p:spPr bwMode="auto">
          <a:xfrm>
            <a:off x="246063" y="754063"/>
            <a:ext cx="11699875" cy="65881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ru-RU" altLang="ru-RU" sz="3939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Учебно-методические пособия и р</a:t>
            </a:r>
            <a:r>
              <a:rPr lang="ru-RU" sz="3939" b="1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уководства</a:t>
            </a:r>
          </a:p>
        </p:txBody>
      </p:sp>
      <p:pic>
        <p:nvPicPr>
          <p:cNvPr id="54285" name="Рисунок 1">
            <a:extLst>
              <a:ext uri="{FF2B5EF4-FFF2-40B4-BE49-F238E27FC236}">
                <a16:creationId xmlns:a16="http://schemas.microsoft.com/office/drawing/2014/main" id="{4F131E49-635A-49F2-B722-E3942EE2B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4071938"/>
            <a:ext cx="1754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Рисунок 14">
            <a:extLst>
              <a:ext uri="{FF2B5EF4-FFF2-40B4-BE49-F238E27FC236}">
                <a16:creationId xmlns:a16="http://schemas.microsoft.com/office/drawing/2014/main" id="{99B65DC1-AB51-434A-B758-E6E217F1F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11" descr="Экологический практикум: Учебное пособие с комплектом карт-инструкций.">
            <a:extLst>
              <a:ext uri="{FF2B5EF4-FFF2-40B4-BE49-F238E27FC236}">
                <a16:creationId xmlns:a16="http://schemas.microsoft.com/office/drawing/2014/main" id="{41235A11-71CA-47FB-8CC3-F693E42C9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071938"/>
            <a:ext cx="1744663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6" descr="Учебно-методический комплект «Факторы радиационной и химической опасности» (УМК ФРХО)">
            <a:extLst>
              <a:ext uri="{FF2B5EF4-FFF2-40B4-BE49-F238E27FC236}">
                <a16:creationId xmlns:a16="http://schemas.microsoft.com/office/drawing/2014/main" id="{7701233B-837B-438B-8363-3F88B2BED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071938"/>
            <a:ext cx="178593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Объект 12">
            <a:extLst>
              <a:ext uri="{FF2B5EF4-FFF2-40B4-BE49-F238E27FC236}">
                <a16:creationId xmlns:a16="http://schemas.microsoft.com/office/drawing/2014/main" id="{105E6BD4-AF9A-4B1D-95B6-7CD2D98805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4071938"/>
            <a:ext cx="16843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Рисунок 1">
            <a:extLst>
              <a:ext uri="{FF2B5EF4-FFF2-40B4-BE49-F238E27FC236}">
                <a16:creationId xmlns:a16="http://schemas.microsoft.com/office/drawing/2014/main" id="{00FE2AAA-5AE7-47F8-B0B1-0BE7F1AC3A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4071938"/>
            <a:ext cx="164306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1" name="Рисунок 1">
            <a:extLst>
              <a:ext uri="{FF2B5EF4-FFF2-40B4-BE49-F238E27FC236}">
                <a16:creationId xmlns:a16="http://schemas.microsoft.com/office/drawing/2014/main" id="{E20EA81E-5E9D-4BC8-A778-EE2851105F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4071938"/>
            <a:ext cx="1803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C:\Users\Panda\Desktop\Руководство вода_201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6004" y="1548346"/>
            <a:ext cx="1540611" cy="2093263"/>
          </a:xfrm>
          <a:prstGeom prst="rect">
            <a:avLst/>
          </a:prstGeom>
          <a:noFill/>
        </p:spPr>
      </p:pic>
      <p:pic>
        <p:nvPicPr>
          <p:cNvPr id="39940" name="Picture 4" descr="C:\Users\Panda\Desktop\1-pchelka-u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209703" y="1477029"/>
            <a:ext cx="1583712" cy="21480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2C10-3DB9-4D7A-A891-DB02DD58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1050"/>
            <a:ext cx="10515600" cy="4159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КОНТАКТЫ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D1891269-C8B8-43BC-B337-19F1AB4C3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88" y="1341438"/>
            <a:ext cx="6551612" cy="532765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Административно-коммерческая служба ЗАО «Крисмас+»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191119 Санкт-Петербург, ул. Константина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Заслонова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дом 6.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Тел./факс: (812) 575-54-07, 575-55-43, 575-50-81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8 (800) 302-92-25 (бесплатный звонок по России)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Факс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(812) 325-34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info@christmas-plus.ru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Производственно-лабораторный комплекс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191180 Санкт-Петербург, Наб. реки Фонтанки, д. 102.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Тел.: (812) 575-50-81, 575-57-91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Официальный сайт компании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https://christmas-plus.ru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Магазин «Крисмас+»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https://shop.christmas-plus.ru/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Учебный центр ЗАО «Крисмас+»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Тел. 8 (921) 865-36-30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orlikova_ek@rambler.ru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metodist@christmas-plus.ru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www.u-center.info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ru-RU" sz="16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59B187-A3D7-4DB7-AC60-13D9BB3AB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9113" y="1560512"/>
            <a:ext cx="5040312" cy="497998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Приглашаем подписаться на наши странички в популярных </a:t>
            </a:r>
            <a:r>
              <a:rPr lang="ru-RU" alt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социальных сетях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, чтобы не пропустить акции, скидки, конкурсы и подарки для подписчиков.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Подписывайтесь, мы ждем Вас!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Учебное оборудование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ВКонтакте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b="1" dirty="0">
                <a:solidFill>
                  <a:prstClr val="black"/>
                </a:solidFill>
                <a:latin typeface="Arial" charset="0"/>
                <a:cs typeface="Arial" charset="0"/>
                <a:hlinkClick r:id="rId8"/>
              </a:rPr>
              <a:t>https://vk.com/club93359097</a:t>
            </a:r>
            <a:endParaRPr lang="ru-RU" altLang="ru-RU" sz="1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Фейсбук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dirty="0">
                <a:solidFill>
                  <a:prstClr val="black"/>
                </a:solidFill>
                <a:latin typeface="Arial" charset="0"/>
                <a:cs typeface="Arial" charset="0"/>
                <a:hlinkClick r:id="rId9"/>
              </a:rPr>
              <a:t>https://www.facebook.com/groups/823925477691598/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Группа компаний «</a:t>
            </a: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Крисмас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»: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ВКонтакте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b="1" dirty="0">
                <a:solidFill>
                  <a:prstClr val="black"/>
                </a:solidFill>
                <a:latin typeface="Arial" charset="0"/>
                <a:cs typeface="Arial" charset="0"/>
                <a:hlinkClick r:id="rId10"/>
              </a:rPr>
              <a:t>https://vk.com/christmasplus</a:t>
            </a:r>
            <a:endParaRPr lang="ru-RU" altLang="ru-RU" sz="1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Фейсбук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dirty="0">
                <a:solidFill>
                  <a:prstClr val="black"/>
                </a:solidFill>
                <a:latin typeface="Arial" charset="0"/>
                <a:cs typeface="Arial" charset="0"/>
                <a:hlinkClick r:id="rId11"/>
              </a:rPr>
              <a:t>https://www.facebook.com/profile.php?id=100015105062161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58373" name="Рисунок 14">
            <a:extLst>
              <a:ext uri="{FF2B5EF4-FFF2-40B4-BE49-F238E27FC236}">
                <a16:creationId xmlns:a16="http://schemas.microsoft.com/office/drawing/2014/main" id="{E34DDD6E-5B15-4679-85E3-56C45905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араллелограмм 20"/>
          <p:cNvSpPr/>
          <p:nvPr/>
        </p:nvSpPr>
        <p:spPr>
          <a:xfrm>
            <a:off x="713156" y="1516061"/>
            <a:ext cx="10847753" cy="4217195"/>
          </a:xfrm>
          <a:prstGeom prst="parallelogram">
            <a:avLst>
              <a:gd name="adj" fmla="val 1333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97" tIns="51949" rIns="103897" bIns="51949" anchor="ctr"/>
          <a:lstStyle/>
          <a:p>
            <a:pPr algn="ctr">
              <a:defRPr/>
            </a:pP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5394571" y="47626"/>
            <a:ext cx="6328507" cy="3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ПРОИЗВОДСТВО + КОМПЛЕКСНОЕ ОСНАЩЕНИЕ</a:t>
            </a:r>
            <a:r>
              <a:rPr lang="en-US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ЛАБОРАТОРИЙ</a:t>
            </a:r>
          </a:p>
        </p:txBody>
      </p:sp>
      <p:sp>
        <p:nvSpPr>
          <p:cNvPr id="3078" name="Прямоугольник 8"/>
          <p:cNvSpPr>
            <a:spLocks noChangeArrowheads="1"/>
          </p:cNvSpPr>
          <p:nvPr/>
        </p:nvSpPr>
        <p:spPr bwMode="auto">
          <a:xfrm>
            <a:off x="5394571" y="282577"/>
            <a:ext cx="6328507" cy="3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601786" y="125413"/>
          <a:ext cx="1178169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786" y="125413"/>
                        <a:ext cx="1178169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Рисунок 1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1093" y="1557339"/>
            <a:ext cx="5650523" cy="187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Прямоугольник 13"/>
          <p:cNvSpPr>
            <a:spLocks noChangeArrowheads="1"/>
          </p:cNvSpPr>
          <p:nvPr/>
        </p:nvSpPr>
        <p:spPr bwMode="auto">
          <a:xfrm>
            <a:off x="777631" y="3672507"/>
            <a:ext cx="10193216" cy="195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7" tIns="51949" rIns="103897" bIns="51949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32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8 (800) 302-92-25 (бесплатно по РФ)</a:t>
            </a:r>
          </a:p>
          <a:p>
            <a:pPr algn="ctr" eaLnBrk="1" hangingPunct="1">
              <a:buFont typeface="Arial" charset="0"/>
              <a:buNone/>
            </a:pPr>
            <a:r>
              <a:rPr lang="en-US" altLang="ru-RU" sz="32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7"/>
              </a:rPr>
              <a:t>info@christmas-plus.ru</a:t>
            </a:r>
            <a:endParaRPr lang="ru-RU" altLang="ru-RU" sz="32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24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32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8" action="ppaction://hlinkfile"/>
              </a:rPr>
              <a:t>christmas-plus.ru</a:t>
            </a:r>
            <a:r>
              <a:rPr lang="ru-RU" altLang="ru-RU" sz="32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ru-RU" altLang="ru-RU" sz="3200" b="1" i="1" u="sng" dirty="0" err="1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9" action="ppaction://hlinkfile"/>
              </a:rPr>
              <a:t>крисмас.рф</a:t>
            </a:r>
            <a:r>
              <a:rPr lang="ru-RU" altLang="ru-RU" sz="32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US" altLang="ru-RU" sz="32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10" action="ppaction://hlinkfile"/>
              </a:rPr>
              <a:t>u-center.info</a:t>
            </a:r>
            <a:endParaRPr lang="ru-RU" altLang="ru-RU" sz="32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9" name="Рисунок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930"/>
            <a:ext cx="12192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63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5">
            <a:extLst>
              <a:ext uri="{FF2B5EF4-FFF2-40B4-BE49-F238E27FC236}">
                <a16:creationId xmlns:a16="http://schemas.microsoft.com/office/drawing/2014/main" id="{7FEF8E9E-FDA7-4173-B4DA-385AC5B0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76488"/>
            <a:ext cx="176688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Рисунок 9">
            <a:extLst>
              <a:ext uri="{FF2B5EF4-FFF2-40B4-BE49-F238E27FC236}">
                <a16:creationId xmlns:a16="http://schemas.microsoft.com/office/drawing/2014/main" id="{B28EC6B5-B127-4EEA-8274-9C421E0D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917950"/>
            <a:ext cx="2663825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13">
            <a:extLst>
              <a:ext uri="{FF2B5EF4-FFF2-40B4-BE49-F238E27FC236}">
                <a16:creationId xmlns:a16="http://schemas.microsoft.com/office/drawing/2014/main" id="{EE23A16C-82B4-48F3-8C95-97B9E836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760663"/>
            <a:ext cx="10572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15">
            <a:extLst>
              <a:ext uri="{FF2B5EF4-FFF2-40B4-BE49-F238E27FC236}">
                <a16:creationId xmlns:a16="http://schemas.microsoft.com/office/drawing/2014/main" id="{1BFE636F-11EA-4426-AF7F-DEA7A41F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4419600"/>
            <a:ext cx="11652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Рисунок 17">
            <a:extLst>
              <a:ext uri="{FF2B5EF4-FFF2-40B4-BE49-F238E27FC236}">
                <a16:creationId xmlns:a16="http://schemas.microsoft.com/office/drawing/2014/main" id="{F741FBBC-58DE-44A2-AFB2-1DE6B1BC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097213"/>
            <a:ext cx="13573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Рисунок 19">
            <a:extLst>
              <a:ext uri="{FF2B5EF4-FFF2-40B4-BE49-F238E27FC236}">
                <a16:creationId xmlns:a16="http://schemas.microsoft.com/office/drawing/2014/main" id="{357E69D9-3818-4C3C-A86C-DFB6FD129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914650"/>
            <a:ext cx="1404938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Рисунок 24">
            <a:extLst>
              <a:ext uri="{FF2B5EF4-FFF2-40B4-BE49-F238E27FC236}">
                <a16:creationId xmlns:a16="http://schemas.microsoft.com/office/drawing/2014/main" id="{EA72E25C-5F65-4D11-87D9-F108C9853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784475"/>
            <a:ext cx="118268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Рисунок 26">
            <a:extLst>
              <a:ext uri="{FF2B5EF4-FFF2-40B4-BE49-F238E27FC236}">
                <a16:creationId xmlns:a16="http://schemas.microsoft.com/office/drawing/2014/main" id="{7BF63C5D-ACD4-4A24-8AFF-4B53109A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633913"/>
            <a:ext cx="21288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Рисунок 30">
            <a:extLst>
              <a:ext uri="{FF2B5EF4-FFF2-40B4-BE49-F238E27FC236}">
                <a16:creationId xmlns:a16="http://schemas.microsoft.com/office/drawing/2014/main" id="{AFC84C1D-FDCA-46ED-B4A6-D484C264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75" y="2914650"/>
            <a:ext cx="26924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Box 31">
            <a:extLst>
              <a:ext uri="{FF2B5EF4-FFF2-40B4-BE49-F238E27FC236}">
                <a16:creationId xmlns:a16="http://schemas.microsoft.com/office/drawing/2014/main" id="{6D240681-882E-4B72-9A89-DA00538D7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16563"/>
            <a:ext cx="2282825" cy="1228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Учебно-методические комплекты</a:t>
            </a:r>
          </a:p>
        </p:txBody>
      </p:sp>
      <p:sp>
        <p:nvSpPr>
          <p:cNvPr id="26640" name="TextBox 33">
            <a:extLst>
              <a:ext uri="{FF2B5EF4-FFF2-40B4-BE49-F238E27FC236}">
                <a16:creationId xmlns:a16="http://schemas.microsoft.com/office/drawing/2014/main" id="{A0B73BCE-EB3A-4E8F-979A-84E47C96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6021388"/>
            <a:ext cx="2798763" cy="850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Мини-экспресс-лаборатории</a:t>
            </a:r>
          </a:p>
        </p:txBody>
      </p:sp>
      <p:sp>
        <p:nvSpPr>
          <p:cNvPr id="26641" name="TextBox 34">
            <a:extLst>
              <a:ext uri="{FF2B5EF4-FFF2-40B4-BE49-F238E27FC236}">
                <a16:creationId xmlns:a16="http://schemas.microsoft.com/office/drawing/2014/main" id="{98065E98-2216-4286-8EEA-801EE45A3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589588"/>
            <a:ext cx="2716213" cy="1230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Учебные и детские изделия -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наборы</a:t>
            </a:r>
          </a:p>
        </p:txBody>
      </p:sp>
      <p:sp>
        <p:nvSpPr>
          <p:cNvPr id="26642" name="TextBox 35">
            <a:extLst>
              <a:ext uri="{FF2B5EF4-FFF2-40B4-BE49-F238E27FC236}">
                <a16:creationId xmlns:a16="http://schemas.microsoft.com/office/drawing/2014/main" id="{D7E9165C-AF79-48DF-A191-085F8957E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650" y="4724400"/>
            <a:ext cx="2281238" cy="1987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62" b="1" dirty="0">
                <a:solidFill>
                  <a:srgbClr val="00AF50"/>
                </a:solidFill>
                <a:latin typeface="Times New Roman" panose="02020603050405020304" pitchFamily="18" charset="0"/>
              </a:rPr>
              <a:t>Учебно-методические пособия, руководства, практикумы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BEC2CC6E-958B-491D-A54B-DDAAA5BAD4A0}"/>
              </a:ext>
            </a:extLst>
          </p:cNvPr>
          <p:cNvCxnSpPr/>
          <p:nvPr/>
        </p:nvCxnSpPr>
        <p:spPr>
          <a:xfrm flipH="1">
            <a:off x="2859088" y="1881188"/>
            <a:ext cx="3217862" cy="733425"/>
          </a:xfrm>
          <a:prstGeom prst="straightConnector1">
            <a:avLst/>
          </a:prstGeom>
          <a:ln w="57150">
            <a:solidFill>
              <a:srgbClr val="0297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C2AC4078-FE1C-4ED4-9392-54C55BA39298}"/>
              </a:ext>
            </a:extLst>
          </p:cNvPr>
          <p:cNvCxnSpPr/>
          <p:nvPr/>
        </p:nvCxnSpPr>
        <p:spPr>
          <a:xfrm>
            <a:off x="6145213" y="1882775"/>
            <a:ext cx="3783012" cy="733425"/>
          </a:xfrm>
          <a:prstGeom prst="straightConnector1">
            <a:avLst/>
          </a:prstGeom>
          <a:ln w="57150">
            <a:solidFill>
              <a:srgbClr val="009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63FF9B93-6DD6-4C61-AC2C-F5E71544DD74}"/>
              </a:ext>
            </a:extLst>
          </p:cNvPr>
          <p:cNvCxnSpPr/>
          <p:nvPr/>
        </p:nvCxnSpPr>
        <p:spPr>
          <a:xfrm flipH="1">
            <a:off x="5495925" y="1863725"/>
            <a:ext cx="584200" cy="812800"/>
          </a:xfrm>
          <a:prstGeom prst="straightConnector1">
            <a:avLst/>
          </a:prstGeom>
          <a:ln w="57150">
            <a:solidFill>
              <a:srgbClr val="009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A05D2C01-9294-4A3B-9091-49E1FFD788F0}"/>
              </a:ext>
            </a:extLst>
          </p:cNvPr>
          <p:cNvCxnSpPr/>
          <p:nvPr/>
        </p:nvCxnSpPr>
        <p:spPr>
          <a:xfrm>
            <a:off x="6069013" y="1835150"/>
            <a:ext cx="722312" cy="731838"/>
          </a:xfrm>
          <a:prstGeom prst="straightConnector1">
            <a:avLst/>
          </a:prstGeom>
          <a:ln w="57150">
            <a:solidFill>
              <a:srgbClr val="009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9" name="Заголовок 17">
            <a:extLst>
              <a:ext uri="{FF2B5EF4-FFF2-40B4-BE49-F238E27FC236}">
                <a16:creationId xmlns:a16="http://schemas.microsoft.com/office/drawing/2014/main" id="{04DCDFC1-D633-4E7F-8628-D9EA887C8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89000"/>
            <a:ext cx="121920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b="1" dirty="0">
                <a:latin typeface="+mn-lt"/>
                <a:cs typeface="Arial" panose="020B0604020202020204" pitchFamily="34" charset="0"/>
              </a:rPr>
              <a:t>Оборудование для оснащения учебно-исследовательской работы и практик в общем и профессиональном образовании</a:t>
            </a:r>
          </a:p>
        </p:txBody>
      </p:sp>
      <p:pic>
        <p:nvPicPr>
          <p:cNvPr id="35860" name="Рисунок 14">
            <a:extLst>
              <a:ext uri="{FF2B5EF4-FFF2-40B4-BE49-F238E27FC236}">
                <a16:creationId xmlns:a16="http://schemas.microsoft.com/office/drawing/2014/main" id="{2FF56A15-A90F-4BA2-9650-0297E657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4">
            <a:extLst>
              <a:ext uri="{FF2B5EF4-FFF2-40B4-BE49-F238E27FC236}">
                <a16:creationId xmlns:a16="http://schemas.microsoft.com/office/drawing/2014/main" id="{DE338854-7D65-4737-98EB-A480E152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" y="0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E07E4ACD-497A-4A8D-8F50-2870705CC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0" y="779462"/>
            <a:ext cx="11748810" cy="5907087"/>
          </a:xfrm>
        </p:spPr>
      </p:pic>
    </p:spTree>
    <p:extLst>
      <p:ext uri="{BB962C8B-B14F-4D97-AF65-F5344CB8AC3E}">
        <p14:creationId xmlns:p14="http://schemas.microsoft.com/office/powerpoint/2010/main" val="387256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5952A-17A9-43CF-A529-02D89424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958"/>
            <a:ext cx="12191999" cy="657593"/>
          </a:xfrm>
        </p:spPr>
        <p:txBody>
          <a:bodyPr>
            <a:noAutofit/>
          </a:bodyPr>
          <a:lstStyle/>
          <a:p>
            <a:pPr algn="ctr"/>
            <a:r>
              <a:rPr lang="ru-RU" sz="3100" b="1" dirty="0">
                <a:latin typeface="+mn-lt"/>
              </a:rPr>
              <a:t>Основные направления исследовательской работы на участках ООПТ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7F7C2-08A1-4639-9141-AC1D9B6C0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878" y="1660154"/>
            <a:ext cx="5134708" cy="4187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Инвентаризационные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D01B13E-391E-4A69-981D-24A3F41B2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5323" y="1621200"/>
            <a:ext cx="5580185" cy="44987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Эколого-мониторинговые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A365B509-890D-439D-9AA2-64BFDA02F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F42944-F22E-4BAE-91C4-9FC367C3A1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1" y="2169884"/>
            <a:ext cx="5133896" cy="38656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E75730-6CAC-437B-BFDF-69F22DB7F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096" y="2169884"/>
            <a:ext cx="5572126" cy="3865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E9DE40-8F06-4684-A500-228AD955E592}"/>
              </a:ext>
            </a:extLst>
          </p:cNvPr>
          <p:cNvSpPr txBox="1"/>
          <p:nvPr/>
        </p:nvSpPr>
        <p:spPr>
          <a:xfrm>
            <a:off x="187570" y="6233618"/>
            <a:ext cx="1187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Учебные экологические исследования</a:t>
            </a:r>
            <a:r>
              <a:rPr lang="ru-RU" sz="2000" dirty="0"/>
              <a:t>: учебные экологические проекты, экологическое патрулирование.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229551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BECE851-6BC7-4D88-BFB8-AEA757A9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2975"/>
            <a:ext cx="11582400" cy="106679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Эколого-мониторинговые исследования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окружающей среды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C0E613-5A34-4D88-A6B2-063599071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3125"/>
            <a:ext cx="10734675" cy="4033838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критерии экологического состояния водоёмов; </a:t>
            </a:r>
          </a:p>
          <a:p>
            <a:pPr lvl="0"/>
            <a:r>
              <a:rPr lang="ru-RU" dirty="0"/>
              <a:t>показатели качества воды (санитарно-гигиенические и др.);</a:t>
            </a:r>
          </a:p>
          <a:p>
            <a:pPr lvl="0"/>
            <a:r>
              <a:rPr lang="ru-RU" dirty="0"/>
              <a:t>показатели состояния почв (естественное состояние, антропогенные загрязнения, нарушения почв);</a:t>
            </a:r>
          </a:p>
          <a:p>
            <a:pPr lvl="0"/>
            <a:r>
              <a:rPr lang="ru-RU" dirty="0"/>
              <a:t>состояние воздушной среды (наличие вредных веществ);</a:t>
            </a:r>
          </a:p>
          <a:p>
            <a:pPr lvl="0"/>
            <a:r>
              <a:rPr lang="ru-RU" dirty="0"/>
              <a:t>климатологическое благополучие;</a:t>
            </a:r>
          </a:p>
          <a:p>
            <a:pPr lvl="0"/>
            <a:r>
              <a:rPr lang="ru-RU" dirty="0"/>
              <a:t>уровень антропогенной нагрузки на окружающую среду (комплексные исследования). </a:t>
            </a:r>
          </a:p>
          <a:p>
            <a:endParaRPr lang="ru-RU" dirty="0"/>
          </a:p>
        </p:txBody>
      </p:sp>
      <p:pic>
        <p:nvPicPr>
          <p:cNvPr id="7" name="Рисунок 14">
            <a:extLst>
              <a:ext uri="{FF2B5EF4-FFF2-40B4-BE49-F238E27FC236}">
                <a16:creationId xmlns:a16="http://schemas.microsoft.com/office/drawing/2014/main" id="{31AC8ADC-EF7B-448D-B18D-93843146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77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727CB87-C625-4CEB-9C06-037EE157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5" y="2238375"/>
            <a:ext cx="4972454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14FDFBF-EFD5-47C8-9F79-56EA5F05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341438"/>
            <a:ext cx="619125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Заголовок 1">
            <a:extLst>
              <a:ext uri="{FF2B5EF4-FFF2-40B4-BE49-F238E27FC236}">
                <a16:creationId xmlns:a16="http://schemas.microsoft.com/office/drawing/2014/main" id="{FD067D1A-1103-42A1-B0FF-C7E3A354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3" y="828675"/>
            <a:ext cx="11874500" cy="944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65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экологически ориентированного практикума, учебно-исследовательских и проектных работ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D76B7BE2-5ED3-4DBE-B7A0-33314A6E5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0150" y="1700213"/>
            <a:ext cx="4103688" cy="936625"/>
          </a:xfrm>
        </p:spPr>
        <p:txBody>
          <a:bodyPr rtlCol="0">
            <a:normAutofit fontScale="85000" lnSpcReduction="20000"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954" b="1" dirty="0">
                <a:solidFill>
                  <a:srgbClr val="FF0000"/>
                </a:solidFill>
              </a:rPr>
              <a:t>Практикум по экологии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954" b="1" dirty="0">
                <a:solidFill>
                  <a:srgbClr val="FF0000"/>
                </a:solidFill>
              </a:rPr>
              <a:t>и различные прикладные 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954" b="1" dirty="0">
                <a:solidFill>
                  <a:srgbClr val="FF0000"/>
                </a:solidFill>
              </a:rPr>
              <a:t>направления (с 1995 г.)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ru-RU" sz="2585" dirty="0"/>
          </a:p>
        </p:txBody>
      </p:sp>
      <p:pic>
        <p:nvPicPr>
          <p:cNvPr id="39943" name="Рисунок 14">
            <a:extLst>
              <a:ext uri="{FF2B5EF4-FFF2-40B4-BE49-F238E27FC236}">
                <a16:creationId xmlns:a16="http://schemas.microsoft.com/office/drawing/2014/main" id="{6EAE7D57-BE1B-4CE8-B1C7-209A038E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103A008-C857-43B5-9E46-FBA5D1DB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60" y="996949"/>
            <a:ext cx="6411353" cy="453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C7D1AE7-17EB-4029-9D43-4A0AB705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0" y="2095147"/>
            <a:ext cx="4838700" cy="330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Заголовок 1">
            <a:extLst>
              <a:ext uri="{FF2B5EF4-FFF2-40B4-BE49-F238E27FC236}">
                <a16:creationId xmlns:a16="http://schemas.microsoft.com/office/drawing/2014/main" id="{64E68628-E212-46C9-96EB-4B7DCF67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865741"/>
            <a:ext cx="11874500" cy="505859"/>
          </a:xfrm>
        </p:spPr>
        <p:txBody>
          <a:bodyPr rtlCol="0"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br>
              <a:rPr lang="ru-RU" altLang="ru-RU" sz="2800" b="1" dirty="0">
                <a:solidFill>
                  <a:srgbClr val="FF0000"/>
                </a:solidFill>
              </a:rPr>
            </a:br>
            <a:endParaRPr lang="ru-RU" altLang="ru-RU" sz="265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9" name="Рисунок 14">
            <a:extLst>
              <a:ext uri="{FF2B5EF4-FFF2-40B4-BE49-F238E27FC236}">
                <a16:creationId xmlns:a16="http://schemas.microsoft.com/office/drawing/2014/main" id="{9585366F-5A51-4FBB-B493-B72B07F9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768A02-CED0-4B9B-BC72-6320199C97F8}"/>
              </a:ext>
            </a:extLst>
          </p:cNvPr>
          <p:cNvSpPr/>
          <p:nvPr/>
        </p:nvSpPr>
        <p:spPr>
          <a:xfrm>
            <a:off x="221456" y="852779"/>
            <a:ext cx="11609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/>
              <a:t>Практикум по экологии и различные прикладные направления (с 1995 г.)</a:t>
            </a:r>
          </a:p>
        </p:txBody>
      </p:sp>
    </p:spTree>
  </p:cSld>
  <p:clrMapOvr>
    <a:masterClrMapping/>
  </p:clrMapOvr>
  <p:transition advTm="10000"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C538D6-9BCF-4E36-AAF1-883450A0F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75" y="1306288"/>
            <a:ext cx="2672818" cy="42420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1AEE0-C70A-4C93-AE5E-A7C0C4E57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38200"/>
            <a:ext cx="11633200" cy="542925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latin typeface="+mn-lt"/>
                <a:cs typeface="Arial" panose="020B0604020202020204" pitchFamily="34" charset="0"/>
              </a:rPr>
              <a:t>Мини-экспресс-лаборатории «Пчёлка-У»</a:t>
            </a:r>
            <a:endParaRPr lang="ru-RU" sz="3200" dirty="0">
              <a:latin typeface="+mn-lt"/>
            </a:endParaRPr>
          </a:p>
        </p:txBody>
      </p:sp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B6EE9D8B-7466-492F-8646-D53081E54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80E229-6F42-40D0-B29D-48EF07212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1" y="1581148"/>
            <a:ext cx="2525514" cy="36168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1E1E0A-93FA-4AA4-B829-9281193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082" y="1422400"/>
            <a:ext cx="2828549" cy="3724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33A729-231C-4BBB-AE0B-0C6386642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4" y="3004792"/>
            <a:ext cx="2590423" cy="3652888"/>
          </a:xfrm>
          <a:prstGeom prst="rect">
            <a:avLst/>
          </a:prstGeom>
        </p:spPr>
      </p:pic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C50BEA21-7FEA-4E06-B13B-8EC5634B0F47}"/>
              </a:ext>
            </a:extLst>
          </p:cNvPr>
          <p:cNvSpPr/>
          <p:nvPr/>
        </p:nvSpPr>
        <p:spPr>
          <a:xfrm>
            <a:off x="638174" y="5491780"/>
            <a:ext cx="1933576" cy="1088525"/>
          </a:xfrm>
          <a:prstGeom prst="wedgeRectCallout">
            <a:avLst>
              <a:gd name="adj1" fmla="val 18339"/>
              <a:gd name="adj2" fmla="val -73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Базовая модификация «Пчёлка-У»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E65F80A1-1F1A-4CA0-93FB-5729118521A6}"/>
              </a:ext>
            </a:extLst>
          </p:cNvPr>
          <p:cNvSpPr/>
          <p:nvPr/>
        </p:nvSpPr>
        <p:spPr>
          <a:xfrm>
            <a:off x="3499719" y="5913553"/>
            <a:ext cx="1933576" cy="666751"/>
          </a:xfrm>
          <a:prstGeom prst="wedgeRectCallout">
            <a:avLst>
              <a:gd name="adj1" fmla="val -8141"/>
              <a:gd name="adj2" fmla="val -103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«Пчёлка-У/</a:t>
            </a:r>
            <a:r>
              <a:rPr lang="ru-RU" dirty="0" err="1"/>
              <a:t>био</a:t>
            </a:r>
            <a:r>
              <a:rPr lang="ru-RU" dirty="0"/>
              <a:t>»</a:t>
            </a:r>
          </a:p>
        </p:txBody>
      </p:sp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id="{4EE4047B-21C1-4D48-B9D9-81FBA4E6B531}"/>
              </a:ext>
            </a:extLst>
          </p:cNvPr>
          <p:cNvSpPr/>
          <p:nvPr/>
        </p:nvSpPr>
        <p:spPr>
          <a:xfrm>
            <a:off x="6758706" y="5642092"/>
            <a:ext cx="2061443" cy="938212"/>
          </a:xfrm>
          <a:prstGeom prst="wedgeRectCallout">
            <a:avLst>
              <a:gd name="adj1" fmla="val -7433"/>
              <a:gd name="adj2" fmla="val -105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Пчёлка-У</a:t>
            </a:r>
            <a:r>
              <a:rPr lang="ru-RU" dirty="0"/>
              <a:t>/почва»</a:t>
            </a:r>
          </a:p>
        </p:txBody>
      </p:sp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29260DD0-76B5-4CAB-9BD1-A157977369FA}"/>
              </a:ext>
            </a:extLst>
          </p:cNvPr>
          <p:cNvSpPr/>
          <p:nvPr/>
        </p:nvSpPr>
        <p:spPr>
          <a:xfrm>
            <a:off x="9515475" y="1683975"/>
            <a:ext cx="2047875" cy="9174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«Пчёлка-У/</a:t>
            </a:r>
            <a:r>
              <a:rPr lang="ru-RU" dirty="0" err="1"/>
              <a:t>хим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48870333"/>
      </p:ext>
    </p:extLst>
  </p:cSld>
  <p:clrMapOvr>
    <a:masterClrMapping/>
  </p:clrMapOvr>
  <p:transition advTm="10000"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A19DDC9-3F52-444E-8B04-8E6AA43880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03755" y="631882"/>
            <a:ext cx="7531175" cy="5654618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E617A5C-107C-4E76-8936-35C740069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346" y="781508"/>
            <a:ext cx="6441054" cy="551992"/>
          </a:xfrm>
        </p:spPr>
        <p:txBody>
          <a:bodyPr anchor="t">
            <a:normAutofit fontScale="85000" lnSpcReduction="20000"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Экологический практикум (ЭХБ – экология, химия, биология) (2000 г.)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4FF3FBE-C289-469B-9C67-CB0731A5F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5650" y="705766"/>
            <a:ext cx="4898004" cy="779462"/>
          </a:xfrm>
        </p:spPr>
        <p:txBody>
          <a:bodyPr anchor="t">
            <a:normAutofit fontScale="85000" lnSpcReduction="20000"/>
          </a:bodyPr>
          <a:lstStyle/>
          <a:p>
            <a:pPr algn="ctr"/>
            <a:r>
              <a:rPr lang="ru-RU" altLang="ru-RU" dirty="0"/>
              <a:t>Практикум по обнаружению и оценке факторов радиационной и химической опасности (ОБЖ/ФРО, 2004 г.)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07145111-57D0-4886-8007-6AED8CB304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425188" y="1536434"/>
            <a:ext cx="2512181" cy="2926508"/>
          </a:xfrm>
          <a:prstGeom prst="rect">
            <a:avLst/>
          </a:prstGeom>
        </p:spPr>
      </p:pic>
      <p:pic>
        <p:nvPicPr>
          <p:cNvPr id="41990" name="Рисунок 14">
            <a:extLst>
              <a:ext uri="{FF2B5EF4-FFF2-40B4-BE49-F238E27FC236}">
                <a16:creationId xmlns:a16="http://schemas.microsoft.com/office/drawing/2014/main" id="{F22F1D63-FAEE-45F8-A7AE-13FA41BBF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696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1" descr="Экологический практикум: Учебное пособие с комплектом карт-инструкций.">
            <a:extLst>
              <a:ext uri="{FF2B5EF4-FFF2-40B4-BE49-F238E27FC236}">
                <a16:creationId xmlns:a16="http://schemas.microsoft.com/office/drawing/2014/main" id="{F70F1596-3622-47CF-AB23-0E0122D8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93" y="1866171"/>
            <a:ext cx="973334" cy="131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8A7FCB-4D36-45AA-9F19-FA334144F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278" y="4662224"/>
            <a:ext cx="1255231" cy="17943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8DA4C3-E420-4F6F-9B9B-E15900187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6550" y="4279963"/>
            <a:ext cx="1381308" cy="22259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AE8CD9-F604-436D-8E63-CBB84E058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419" y="1720913"/>
            <a:ext cx="1897369" cy="25575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879</Words>
  <Application>Microsoft Office PowerPoint</Application>
  <PresentationFormat>Широкоэкранный</PresentationFormat>
  <Paragraphs>109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Основные направления исследовательской работы на участках ООПТ</vt:lpstr>
      <vt:lpstr>Эколого-мониторинговые исследования окружающей среды</vt:lpstr>
      <vt:lpstr>Основные направления экологически ориентированного практикума, учебно-исследовательских и проектных работ</vt:lpstr>
      <vt:lpstr> </vt:lpstr>
      <vt:lpstr>Мини-экспресс-лаборатории «Пчёлка-У»</vt:lpstr>
      <vt:lpstr>Презентация PowerPoint</vt:lpstr>
      <vt:lpstr>УМК «Школьная портативная химико-экологическая лаборатория» ШХЭЛ</vt:lpstr>
      <vt:lpstr>Биолого-экологический практикум: исследования водоёмов и почвы  (1995…2008) </vt:lpstr>
      <vt:lpstr>Презентация PowerPoint</vt:lpstr>
      <vt:lpstr>Ранцевая полевая лаборатория исследования водоёмов НКВ-Р (НКВ-Рм)  с единым руководством</vt:lpstr>
      <vt:lpstr>Портативное оборудование для исследования почвы, с единым руководством</vt:lpstr>
      <vt:lpstr>Полевая практика начинается в детском саду и продолжается в школе</vt:lpstr>
      <vt:lpstr>Практикум (система занятий) с дошкольниками и учащимися начальной школы (2014-2018 гг.) </vt:lpstr>
      <vt:lpstr>Презентация PowerPoint</vt:lpstr>
      <vt:lpstr>КОНТАКТЫ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57</cp:revision>
  <dcterms:created xsi:type="dcterms:W3CDTF">2020-05-12T21:47:13Z</dcterms:created>
  <dcterms:modified xsi:type="dcterms:W3CDTF">2020-05-27T00:27:57Z</dcterms:modified>
</cp:coreProperties>
</file>